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" name="Shape 2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uméro de diapositive"/>
          <p:cNvSpPr txBox="1"/>
          <p:nvPr>
            <p:ph type="sldNum" sz="quarter" idx="2"/>
          </p:nvPr>
        </p:nvSpPr>
        <p:spPr>
          <a:xfrm>
            <a:off x="8384897" y="6245225"/>
            <a:ext cx="301904" cy="288820"/>
          </a:xfrm>
          <a:prstGeom prst="rect">
            <a:avLst/>
          </a:prstGeom>
        </p:spPr>
        <p:txBody>
          <a:bodyPr lIns="45718" tIns="45718" rIns="45718" bIns="45718"/>
          <a:lstStyle>
            <a:lvl1pPr algn="r" defTabSz="914400">
              <a:defRPr sz="14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0" y="5619452"/>
            <a:ext cx="9144893" cy="669727"/>
          </a:xfrm>
          <a:prstGeom prst="rect">
            <a:avLst/>
          </a:prstGeom>
          <a:solidFill>
            <a:srgbClr val="99BD37"/>
          </a:solidFill>
          <a:ln w="12700">
            <a:miter lim="400000"/>
          </a:ln>
        </p:spPr>
        <p:txBody>
          <a:bodyPr lIns="25717" tIns="25717" rIns="25717" bIns="25717" anchor="ctr"/>
          <a:lstStyle/>
          <a:p>
            <a:pPr algn="ctr" defTabSz="308996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" name="Numéro de diapositive"/>
          <p:cNvSpPr txBox="1"/>
          <p:nvPr>
            <p:ph type="sldNum" sz="quarter" idx="2"/>
          </p:nvPr>
        </p:nvSpPr>
        <p:spPr>
          <a:xfrm>
            <a:off x="611683" y="5772150"/>
            <a:ext cx="323625" cy="306857"/>
          </a:xfrm>
          <a:prstGeom prst="rect">
            <a:avLst/>
          </a:prstGeom>
          <a:ln w="12700">
            <a:miter lim="400000"/>
          </a:ln>
        </p:spPr>
        <p:txBody>
          <a:bodyPr wrap="none" lIns="42451" tIns="42451" rIns="42451" bIns="42451">
            <a:spAutoFit/>
          </a:bodyPr>
          <a:lstStyle>
            <a:lvl1pPr defTabSz="303631">
              <a:defRPr sz="16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" name="Gestion des zones herbeuses"/>
          <p:cNvSpPr txBox="1"/>
          <p:nvPr/>
        </p:nvSpPr>
        <p:spPr>
          <a:xfrm>
            <a:off x="1158662" y="5772150"/>
            <a:ext cx="4343330" cy="326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451" tIns="42451" rIns="42451" bIns="42451">
            <a:spAutoFit/>
          </a:bodyPr>
          <a:lstStyle>
            <a:lvl1pPr defTabSz="308996"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Gestion des zones herbeuses </a:t>
            </a:r>
          </a:p>
        </p:txBody>
      </p:sp>
      <p:pic>
        <p:nvPicPr>
          <p:cNvPr id="5" name="logo-blanc.png" descr="logo-blan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39435" y="5700712"/>
            <a:ext cx="692944" cy="525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logo-blanc.png" descr="logo-blan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8975" y="2403871"/>
            <a:ext cx="2686050" cy="204311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e du titre"/>
          <p:cNvSpPr txBox="1"/>
          <p:nvPr>
            <p:ph type="title"/>
          </p:nvPr>
        </p:nvSpPr>
        <p:spPr>
          <a:xfrm>
            <a:off x="457200" y="651705"/>
            <a:ext cx="8229600" cy="125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717" tIns="25717" rIns="25717" bIns="25717" anchor="ctr"/>
          <a:lstStyle/>
          <a:p>
            <a:pPr/>
            <a:r>
              <a:t>Texte du titre</a:t>
            </a:r>
          </a:p>
        </p:txBody>
      </p:sp>
      <p:sp>
        <p:nvSpPr>
          <p:cNvPr id="8" name="Texte niveau 1…"/>
          <p:cNvSpPr txBox="1"/>
          <p:nvPr>
            <p:ph type="body" idx="1"/>
          </p:nvPr>
        </p:nvSpPr>
        <p:spPr>
          <a:xfrm>
            <a:off x="457200" y="1906904"/>
            <a:ext cx="8229600" cy="4376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717" tIns="25717" rIns="25717" bIns="25717"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</p:sldLayoutIdLst>
  <p:transition xmlns:p14="http://schemas.microsoft.com/office/powerpoint/2010/main" spd="med" advClick="1"/>
  <p:txStyles>
    <p:titleStyle>
      <a:lvl1pPr marL="0" marR="0" indent="0" algn="ctr" defTabSz="5096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5096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5096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5096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5096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ctr" defTabSz="5096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ctr" defTabSz="5096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ctr" defTabSz="5096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ctr" defTabSz="5096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62549" marR="0" indent="-362549" algn="l" defTabSz="509629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1102553" marR="0" indent="-348490" algn="l" defTabSz="509629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829514" marR="0" indent="-319801" algn="l" defTabSz="509629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651413" marR="0" indent="-387638" algn="l" defTabSz="509629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3730095" marR="0" indent="-710670" algn="l" defTabSz="509629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4187295" marR="0" indent="-710670" algn="l" defTabSz="509629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4644495" marR="0" indent="-710670" algn="l" defTabSz="509629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5101695" marR="0" indent="-710670" algn="l" defTabSz="509629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5558895" marR="0" indent="-710670" algn="l" defTabSz="509629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l" defTabSz="3036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754062" algn="l" defTabSz="3036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509712" algn="l" defTabSz="3036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263775" algn="l" defTabSz="3036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019425" algn="l" defTabSz="3036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3036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3036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3036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3036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trasbourg.eu/atlas-biodiversite-communale" TargetMode="Externa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93" y="2054721"/>
            <a:ext cx="9145786" cy="6874074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Gestion des zones herbeuses"/>
          <p:cNvSpPr txBox="1"/>
          <p:nvPr/>
        </p:nvSpPr>
        <p:spPr>
          <a:xfrm>
            <a:off x="155966" y="1192661"/>
            <a:ext cx="8660803" cy="821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2451" tIns="42451" rIns="42451" bIns="42451">
            <a:spAutoFit/>
          </a:bodyPr>
          <a:lstStyle>
            <a:lvl1pPr defTabSz="308996">
              <a:spcBef>
                <a:spcPts val="800"/>
              </a:spcBef>
              <a:defRPr b="1" sz="5000">
                <a:solidFill>
                  <a:srgbClr val="99BD3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Gestion des zones herbeuses</a:t>
            </a:r>
          </a:p>
        </p:txBody>
      </p:sp>
      <p:pic>
        <p:nvPicPr>
          <p:cNvPr id="33" name="image.tif" descr="image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56744" y="4977407"/>
            <a:ext cx="1223368" cy="13090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10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4" name="16973.jpeg" descr="1697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332773"/>
            <a:ext cx="9144004" cy="49104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11"/>
          <p:cNvSpPr txBox="1"/>
          <p:nvPr>
            <p:ph type="sldNum" sz="quarter" idx="2"/>
          </p:nvPr>
        </p:nvSpPr>
        <p:spPr>
          <a:xfrm>
            <a:off x="611683" y="5772150"/>
            <a:ext cx="308544" cy="3068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7" name="3fd4c3b6-7ff5-460a-a334-cb531fb4243a.png" descr="3fd4c3b6-7ff5-460a-a334-cb531fb4243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1662" y="24062"/>
            <a:ext cx="5580676" cy="5560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12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0" name="Atlas de la Biodiversité Communale (ABC)"/>
          <p:cNvSpPr txBox="1"/>
          <p:nvPr/>
        </p:nvSpPr>
        <p:spPr>
          <a:xfrm>
            <a:off x="188249" y="783412"/>
            <a:ext cx="8767502" cy="605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451" tIns="42451" rIns="42451" bIns="42451">
            <a:spAutoFit/>
          </a:bodyPr>
          <a:lstStyle>
            <a:lvl1pPr defTabSz="308996">
              <a:defRPr b="1" sz="3500">
                <a:solidFill>
                  <a:srgbClr val="99BD3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Atlas de la Biodiversité Communale (ABC)</a:t>
            </a:r>
          </a:p>
        </p:txBody>
      </p:sp>
      <p:sp>
        <p:nvSpPr>
          <p:cNvPr id="71" name="De 2021 à 2023, l’Eurométropole a réalisé un Atlas de la Biodiversité Communale (ABC) afin d’en améliorer la connaissance sur son territoire.…"/>
          <p:cNvSpPr txBox="1"/>
          <p:nvPr/>
        </p:nvSpPr>
        <p:spPr>
          <a:xfrm>
            <a:off x="753954" y="2051950"/>
            <a:ext cx="7327632" cy="2713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451" tIns="42451" rIns="42451" bIns="42451">
            <a:spAutoFit/>
          </a:bodyPr>
          <a:lstStyle/>
          <a:p>
            <a:pPr algn="just"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De 2021 à 2023, l’Eurométropole a réalisé un Atlas de la Biodiversité Communale (ABC) afin d’en améliorer la connaissance sur son territoire.</a:t>
            </a:r>
          </a:p>
          <a:p>
            <a:pPr algn="just"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just"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C’est un inventaire des milieux et des espèces de la faune et de la flore présentes sur les 33 communes de l’Eurométropole de Strasbourg.</a:t>
            </a:r>
          </a:p>
          <a:p>
            <a:pPr algn="just"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just"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https://www.strasbourg.eu/atlas-biodiversite-communale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13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4" name="Les 10 principes pour la gestion des Zones Herbeuses"/>
          <p:cNvSpPr txBox="1"/>
          <p:nvPr/>
        </p:nvSpPr>
        <p:spPr>
          <a:xfrm>
            <a:off x="604575" y="2056541"/>
            <a:ext cx="7934850" cy="1380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451" tIns="42451" rIns="42451" bIns="42451">
            <a:spAutoFit/>
          </a:bodyPr>
          <a:lstStyle>
            <a:lvl1pPr algn="ctr" defTabSz="308996">
              <a:defRPr b="1" sz="4400">
                <a:solidFill>
                  <a:srgbClr val="99BD3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Les 10 principes pour la gestion des Zones Herbeuses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ur un territoire, il existe toujours des espaces qui ne remplissent aucune fonction économique mais qui peuvent être valorisés pour la biodiversité. Exemple : berges des cours d’eau, talus, terrains vagues, espaces verts, parcs publics……"/>
          <p:cNvSpPr txBox="1"/>
          <p:nvPr/>
        </p:nvSpPr>
        <p:spPr>
          <a:xfrm>
            <a:off x="376897" y="2449503"/>
            <a:ext cx="8390206" cy="298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Sur un territoire, il existe toujours des espaces qui ne remplissent aucune fonction économique mais qui peuvent être valorisés pour la biodiversité. Exemple : berges des cours d’eau, talus, terrains vagues, espaces verts, parcs publics…</a:t>
            </a:r>
          </a:p>
          <a:p>
            <a:pPr algn="just"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just"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Ils forment des couloirs de milieux naturels, essentiels aux déplacements des espèces et au brassage génétique. Ils ont de nombreuses fonctions :</a:t>
            </a:r>
          </a:p>
          <a:p>
            <a:pPr lvl="1" marL="541421" indent="-160421">
              <a:buSzPct val="100000"/>
              <a:buChar char="•"/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alimentaire</a:t>
            </a:r>
          </a:p>
          <a:p>
            <a:pPr lvl="1" marL="541421" indent="-160421">
              <a:buSzPct val="100000"/>
              <a:buChar char="•"/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protectrice</a:t>
            </a:r>
          </a:p>
          <a:p>
            <a:pPr lvl="1" marL="541421" indent="-160421">
              <a:buSzPct val="100000"/>
              <a:buChar char="•"/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pour la reproduction</a:t>
            </a:r>
          </a:p>
          <a:p>
            <a:pPr lvl="1" marL="541421" indent="-160421">
              <a:buSzPct val="100000"/>
              <a:buChar char="•"/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pour l’eau, le sol le climat</a:t>
            </a:r>
          </a:p>
          <a:p>
            <a:pPr lvl="1" marL="541421" indent="-160421">
              <a:buSzPct val="100000"/>
              <a:buChar char="•"/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pour l’agriculture</a:t>
            </a:r>
          </a:p>
        </p:txBody>
      </p:sp>
      <p:sp>
        <p:nvSpPr>
          <p:cNvPr id="7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8" name="Observer la végétation spontanée"/>
          <p:cNvSpPr txBox="1"/>
          <p:nvPr/>
        </p:nvSpPr>
        <p:spPr>
          <a:xfrm>
            <a:off x="1844232" y="596948"/>
            <a:ext cx="6114560" cy="562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lnSpc>
                <a:spcPts val="3800"/>
              </a:lnSpc>
              <a:defRPr b="1" sz="3000">
                <a:solidFill>
                  <a:srgbClr val="99BD3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Observer la végétation spontanée</a:t>
            </a:r>
          </a:p>
        </p:txBody>
      </p:sp>
      <p:sp>
        <p:nvSpPr>
          <p:cNvPr id="79" name="Découvrir tout ce qui y vit, et reconnaître le rôle et la valeur de la biodiversité."/>
          <p:cNvSpPr txBox="1"/>
          <p:nvPr/>
        </p:nvSpPr>
        <p:spPr>
          <a:xfrm>
            <a:off x="354724" y="1619519"/>
            <a:ext cx="8586953" cy="675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spcBef>
                <a:spcPts val="1300"/>
              </a:spcBef>
              <a:defRPr sz="2000">
                <a:solidFill>
                  <a:srgbClr val="99BD3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Découvrir tout ce qui y vit, et reconnaître le rôle et la valeur de la biodiversité.</a:t>
            </a:r>
          </a:p>
        </p:txBody>
      </p:sp>
      <p:sp>
        <p:nvSpPr>
          <p:cNvPr id="80" name="Rectangle"/>
          <p:cNvSpPr/>
          <p:nvPr/>
        </p:nvSpPr>
        <p:spPr>
          <a:xfrm>
            <a:off x="433544" y="300284"/>
            <a:ext cx="1102985" cy="1151585"/>
          </a:xfrm>
          <a:prstGeom prst="rect">
            <a:avLst/>
          </a:prstGeom>
          <a:solidFill>
            <a:srgbClr val="99BD37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808080">
                <a:alpha val="34997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1" name="1"/>
          <p:cNvSpPr txBox="1"/>
          <p:nvPr/>
        </p:nvSpPr>
        <p:spPr>
          <a:xfrm>
            <a:off x="596524" y="355326"/>
            <a:ext cx="777025" cy="104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6700"/>
            </a:lvl1pPr>
          </a:lstStyle>
          <a:p>
            <a:pPr/>
            <a:r>
              <a:t>1</a:t>
            </a:r>
          </a:p>
        </p:txBody>
      </p:sp>
      <p:pic>
        <p:nvPicPr>
          <p:cNvPr id="82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79684" y="4073061"/>
            <a:ext cx="1319958" cy="1318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image.tif" descr="image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03602" y="4071888"/>
            <a:ext cx="1319958" cy="13199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6" name="Ne jamais intervenir partout en…"/>
          <p:cNvSpPr txBox="1"/>
          <p:nvPr/>
        </p:nvSpPr>
        <p:spPr>
          <a:xfrm>
            <a:off x="1820388" y="355648"/>
            <a:ext cx="5869180" cy="1044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lnSpc>
                <a:spcPts val="3800"/>
              </a:lnSpc>
              <a:defRPr b="1" sz="3000">
                <a:solidFill>
                  <a:srgbClr val="99BD3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Ne jamais intervenir partout en </a:t>
            </a:r>
          </a:p>
          <a:p>
            <a:pPr defTabSz="457200">
              <a:lnSpc>
                <a:spcPts val="3800"/>
              </a:lnSpc>
              <a:defRPr b="1" sz="3000">
                <a:solidFill>
                  <a:srgbClr val="99BD3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même temps</a:t>
            </a:r>
          </a:p>
        </p:txBody>
      </p:sp>
      <p:sp>
        <p:nvSpPr>
          <p:cNvPr id="87" name="La gestion dite différenciée est le fondement des pratiques respectueuses de la biodiversité."/>
          <p:cNvSpPr txBox="1"/>
          <p:nvPr/>
        </p:nvSpPr>
        <p:spPr>
          <a:xfrm>
            <a:off x="354724" y="1619519"/>
            <a:ext cx="8586953" cy="675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spcBef>
                <a:spcPts val="1300"/>
              </a:spcBef>
              <a:defRPr sz="2000">
                <a:solidFill>
                  <a:srgbClr val="99BD3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La gestion dite différenciée est le fondement des pratiques respectueuses de la biodiversité.</a:t>
            </a:r>
          </a:p>
        </p:txBody>
      </p:sp>
      <p:sp>
        <p:nvSpPr>
          <p:cNvPr id="88" name="La gestion différenciée permet de créer des zones non fauchées qui offrent nourriture et refuge pour la faune.…"/>
          <p:cNvSpPr txBox="1"/>
          <p:nvPr/>
        </p:nvSpPr>
        <p:spPr>
          <a:xfrm>
            <a:off x="376897" y="2449503"/>
            <a:ext cx="8390206" cy="1297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La gestion différenciée permet de créer des zones non fauchées qui offrent nourriture et refuge pour la faune.</a:t>
            </a:r>
          </a:p>
          <a:p>
            <a:pPr algn="just"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just"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Les espaces de gazon, écologiquement très pauvres, laissent la place à des milieux prairiaux beaucoup plus riches.</a:t>
            </a:r>
          </a:p>
        </p:txBody>
      </p:sp>
      <p:sp>
        <p:nvSpPr>
          <p:cNvPr id="89" name="Rectangle"/>
          <p:cNvSpPr/>
          <p:nvPr/>
        </p:nvSpPr>
        <p:spPr>
          <a:xfrm>
            <a:off x="433544" y="300284"/>
            <a:ext cx="1102985" cy="1151585"/>
          </a:xfrm>
          <a:prstGeom prst="rect">
            <a:avLst/>
          </a:prstGeom>
          <a:solidFill>
            <a:srgbClr val="99BD37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808080">
                <a:alpha val="34997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0" name="2"/>
          <p:cNvSpPr txBox="1"/>
          <p:nvPr/>
        </p:nvSpPr>
        <p:spPr>
          <a:xfrm>
            <a:off x="596524" y="355326"/>
            <a:ext cx="777025" cy="104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6700"/>
            </a:lvl1pPr>
          </a:lstStyle>
          <a:p>
            <a:pPr/>
            <a:r>
              <a:t>2</a:t>
            </a:r>
          </a:p>
        </p:txBody>
      </p:sp>
      <p:pic>
        <p:nvPicPr>
          <p:cNvPr id="91" name="Gestion_differenciee_Valdalliere_Espaces-verts_Bayeux.jpg" descr="Gestion_differenciee_Valdalliere_Espaces-verts_Bayeux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9355" y="3864044"/>
            <a:ext cx="4585290" cy="15686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4" name="Laisser des zones refuges durant l’hiver"/>
          <p:cNvSpPr txBox="1"/>
          <p:nvPr/>
        </p:nvSpPr>
        <p:spPr>
          <a:xfrm>
            <a:off x="1665405" y="620690"/>
            <a:ext cx="7228725" cy="535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b="1" sz="3000">
                <a:solidFill>
                  <a:srgbClr val="99BD3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defRPr sz="6200"/>
            </a:pPr>
            <a:r>
              <a:rPr sz="3000"/>
              <a:t>Laisser des zones refuges durant l’hiver</a:t>
            </a:r>
          </a:p>
        </p:txBody>
      </p:sp>
      <p:sp>
        <p:nvSpPr>
          <p:cNvPr id="95" name="Epargner au moins 20 à 30 % des zones herbacées jusqu’à la campagne de fauche suivante."/>
          <p:cNvSpPr txBox="1"/>
          <p:nvPr/>
        </p:nvSpPr>
        <p:spPr>
          <a:xfrm>
            <a:off x="354724" y="1619519"/>
            <a:ext cx="8586953" cy="675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spcBef>
                <a:spcPts val="1300"/>
              </a:spcBef>
              <a:defRPr sz="2000">
                <a:solidFill>
                  <a:srgbClr val="99BD3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Epargner au moins 20 à 30 % des zones herbacées jusqu’à la campagne de fauche suivante.</a:t>
            </a:r>
          </a:p>
        </p:txBody>
      </p:sp>
      <p:sp>
        <p:nvSpPr>
          <p:cNvPr id="96" name="Des zones refuges ni broyées ni fauchées permettent à la faune de survivre à l’hiver et d’accomplir son cycle biologique en lui offrant :…"/>
          <p:cNvSpPr txBox="1"/>
          <p:nvPr/>
        </p:nvSpPr>
        <p:spPr>
          <a:xfrm>
            <a:off x="376897" y="2449503"/>
            <a:ext cx="8390206" cy="2852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Des zones refuges ni broyées ni fauchées permettent à la faune de survivre à l’hiver et d’accomplir son cycle biologique en lui offrant :</a:t>
            </a:r>
          </a:p>
          <a:p>
            <a:pPr marL="469900" indent="-469900" algn="ctr">
              <a:defRPr sz="1800"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lvl="1" marL="561471" indent="-180472">
              <a:buSzPct val="100000"/>
              <a:buChar char="•"/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Un abri hivernal</a:t>
            </a:r>
          </a:p>
          <a:p>
            <a:pPr lvl="2" indent="457200">
              <a:defRPr sz="18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</a:t>
            </a:r>
            <a:endParaRPr sz="1200"/>
          </a:p>
          <a:p>
            <a:pPr lvl="1" marL="561471" indent="-180472">
              <a:buSzPct val="100000"/>
              <a:buChar char="•"/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Une nourriture hivernale</a:t>
            </a:r>
          </a:p>
          <a:p>
            <a:pPr lvl="2" indent="457200">
              <a:defRPr sz="18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</a:t>
            </a:r>
            <a:endParaRPr sz="1200"/>
          </a:p>
          <a:p>
            <a:pPr lvl="1" marL="561471" indent="-180472">
              <a:buSzPct val="100000"/>
              <a:buChar char="•"/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Une nurserie hivernale</a:t>
            </a:r>
          </a:p>
          <a:p>
            <a:pPr lvl="2" indent="457200">
              <a:defRPr sz="18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</a:t>
            </a:r>
            <a:endParaRPr sz="1200"/>
          </a:p>
          <a:p>
            <a:pPr lvl="1" marL="561471" indent="-180472">
              <a:buSzPct val="100000"/>
              <a:buChar char="•"/>
              <a:defRPr sz="1600"/>
            </a:pPr>
            <a:r>
              <a:t>Un rôle hydraulique</a:t>
            </a:r>
          </a:p>
          <a:p>
            <a:pPr lvl="2" indent="457200">
              <a:defRPr sz="1800"/>
            </a:pPr>
            <a:r>
              <a:t> </a:t>
            </a:r>
          </a:p>
        </p:txBody>
      </p:sp>
      <p:sp>
        <p:nvSpPr>
          <p:cNvPr id="97" name="Rectangle"/>
          <p:cNvSpPr/>
          <p:nvPr/>
        </p:nvSpPr>
        <p:spPr>
          <a:xfrm>
            <a:off x="433544" y="300284"/>
            <a:ext cx="1102985" cy="1151585"/>
          </a:xfrm>
          <a:prstGeom prst="rect">
            <a:avLst/>
          </a:prstGeom>
          <a:solidFill>
            <a:srgbClr val="99BD37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808080">
                <a:alpha val="34997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8" name="3"/>
          <p:cNvSpPr txBox="1"/>
          <p:nvPr/>
        </p:nvSpPr>
        <p:spPr>
          <a:xfrm>
            <a:off x="596524" y="355326"/>
            <a:ext cx="777025" cy="104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6700"/>
            </a:lvl1pPr>
          </a:lstStyle>
          <a:p>
            <a:pPr/>
            <a:r>
              <a:t>3</a:t>
            </a:r>
          </a:p>
        </p:txBody>
      </p:sp>
      <p:pic>
        <p:nvPicPr>
          <p:cNvPr id="9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92573" y="3740180"/>
            <a:ext cx="1705176" cy="1686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61410" y="3726371"/>
            <a:ext cx="1733095" cy="17144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354.jpg" descr="35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85713" y="4353338"/>
            <a:ext cx="1664912" cy="1664915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4" name="Faucher pas broyer"/>
          <p:cNvSpPr txBox="1"/>
          <p:nvPr/>
        </p:nvSpPr>
        <p:spPr>
          <a:xfrm>
            <a:off x="1665405" y="620690"/>
            <a:ext cx="3560670" cy="535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b="1" sz="3000">
                <a:solidFill>
                  <a:srgbClr val="99BD3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defRPr sz="6200"/>
            </a:pPr>
            <a:r>
              <a:rPr sz="3000"/>
              <a:t>Faucher pas broyer</a:t>
            </a:r>
          </a:p>
        </p:txBody>
      </p:sp>
      <p:sp>
        <p:nvSpPr>
          <p:cNvPr id="105" name="Faucher signifie qu’il y a un point de coupe, et que l’herbe tombe. La barre de coupe tue moins que le broyage. Il convient d’adapter le matériel."/>
          <p:cNvSpPr txBox="1"/>
          <p:nvPr/>
        </p:nvSpPr>
        <p:spPr>
          <a:xfrm>
            <a:off x="354724" y="1619519"/>
            <a:ext cx="8786178" cy="967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spcBef>
                <a:spcPts val="1300"/>
              </a:spcBef>
              <a:defRPr sz="2000">
                <a:solidFill>
                  <a:srgbClr val="99BD3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Faucher signifie qu’il y a un point de coupe, et que l’herbe tombe. La barre de coupe tue moins que le broyage. Il convient d’adapter le matériel.</a:t>
            </a:r>
            <a:br/>
          </a:p>
        </p:txBody>
      </p:sp>
      <p:sp>
        <p:nvSpPr>
          <p:cNvPr id="106" name="Le passage d’une épareuse ou d’une tondeuse (broyeur à fléaux) qui coupe et broie la végétation tue ou blesse entre 35 et 100 % des petits animaux…"/>
          <p:cNvSpPr txBox="1"/>
          <p:nvPr/>
        </p:nvSpPr>
        <p:spPr>
          <a:xfrm>
            <a:off x="376897" y="2389895"/>
            <a:ext cx="8390206" cy="178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Le passage d’une épareuse ou d’une tondeuse (broyeur à fléaux) qui coupe et broie la végétation tue ou blesse entre 35 et 100 % des petits animaux</a:t>
            </a:r>
          </a:p>
          <a:p>
            <a:pPr algn="just"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just"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La barre de coupe et en premier lieu la moto-faucheuse manuelle sont nettement plus respectueuses de la faune.</a:t>
            </a:r>
          </a:p>
          <a:p>
            <a:pPr algn="just"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just"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Contrairement aux idées reçues de très nombreux animaux ne peuvent pas fuir.</a:t>
            </a:r>
          </a:p>
        </p:txBody>
      </p:sp>
      <p:sp>
        <p:nvSpPr>
          <p:cNvPr id="107" name="Rectangle"/>
          <p:cNvSpPr/>
          <p:nvPr/>
        </p:nvSpPr>
        <p:spPr>
          <a:xfrm>
            <a:off x="433544" y="300284"/>
            <a:ext cx="1102985" cy="1151585"/>
          </a:xfrm>
          <a:prstGeom prst="rect">
            <a:avLst/>
          </a:prstGeom>
          <a:solidFill>
            <a:srgbClr val="99BD37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808080">
                <a:alpha val="34997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8" name="4"/>
          <p:cNvSpPr txBox="1"/>
          <p:nvPr/>
        </p:nvSpPr>
        <p:spPr>
          <a:xfrm>
            <a:off x="596524" y="355326"/>
            <a:ext cx="777025" cy="104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6700"/>
            </a:lvl1pPr>
          </a:lstStyle>
          <a:p>
            <a:pPr/>
            <a:r>
              <a:t>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1" name="Régler la hauteur de coupe à au…"/>
          <p:cNvSpPr txBox="1"/>
          <p:nvPr/>
        </p:nvSpPr>
        <p:spPr>
          <a:xfrm>
            <a:off x="1663752" y="404790"/>
            <a:ext cx="5919596" cy="980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defRPr b="1" sz="6200">
                <a:solidFill>
                  <a:srgbClr val="99BD3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000"/>
              <a:t>Régler la hauteur de coupe à au </a:t>
            </a:r>
            <a:endParaRPr sz="3000"/>
          </a:p>
          <a:p>
            <a:pPr defTabSz="457200">
              <a:defRPr b="1" sz="6200">
                <a:solidFill>
                  <a:srgbClr val="99BD3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000"/>
              <a:t>moins 10 cm</a:t>
            </a:r>
          </a:p>
        </p:txBody>
      </p:sp>
      <p:sp>
        <p:nvSpPr>
          <p:cNvPr id="112" name="Jamais moins que 10 cm, idéalement 15 ou 20 cm."/>
          <p:cNvSpPr txBox="1"/>
          <p:nvPr/>
        </p:nvSpPr>
        <p:spPr>
          <a:xfrm>
            <a:off x="354724" y="1619519"/>
            <a:ext cx="8586953" cy="383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spcBef>
                <a:spcPts val="1300"/>
              </a:spcBef>
              <a:defRPr sz="2000">
                <a:solidFill>
                  <a:srgbClr val="99BD3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Jamais moins que 10 cm, idéalement 15 ou 20 cm.</a:t>
            </a:r>
          </a:p>
        </p:txBody>
      </p:sp>
      <p:sp>
        <p:nvSpPr>
          <p:cNvPr id="113" name="Une hauteur de coupe plus élevée c’est :…"/>
          <p:cNvSpPr txBox="1"/>
          <p:nvPr/>
        </p:nvSpPr>
        <p:spPr>
          <a:xfrm>
            <a:off x="376897" y="2119303"/>
            <a:ext cx="8390206" cy="178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sz="1600">
                <a:solidFill>
                  <a:srgbClr val="2C3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Une hauteur de coupe plus élevée c’est :</a:t>
            </a:r>
          </a:p>
          <a:p>
            <a:pPr defTabSz="457200">
              <a:defRPr sz="1600">
                <a:solidFill>
                  <a:srgbClr val="2C3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</a:t>
            </a:r>
          </a:p>
          <a:p>
            <a:pPr marL="381000" defTabSz="457200">
              <a:buSzPct val="100000"/>
              <a:buChar char="▪"/>
              <a:defRPr sz="1600">
                <a:solidFill>
                  <a:srgbClr val="2C3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moins d’animaux au sol mutilés</a:t>
            </a:r>
          </a:p>
          <a:p>
            <a:pPr defTabSz="457200">
              <a:buSzPct val="100000"/>
              <a:buChar char="▪"/>
              <a:defRPr sz="1600">
                <a:solidFill>
                  <a:srgbClr val="2C3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381000" defTabSz="457200">
              <a:buSzPct val="100000"/>
              <a:buChar char="▪"/>
              <a:defRPr sz="1600">
                <a:solidFill>
                  <a:srgbClr val="2C3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Un système racinaire et une microfaune préservés, moins de dessèchement</a:t>
            </a:r>
          </a:p>
          <a:p>
            <a:pPr defTabSz="457200">
              <a:buSzPct val="100000"/>
              <a:buChar char="▪"/>
              <a:defRPr sz="1600">
                <a:solidFill>
                  <a:srgbClr val="2C3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381000" defTabSz="457200">
              <a:buSzPct val="100000"/>
              <a:buChar char="▪"/>
              <a:defRPr sz="1600">
                <a:solidFill>
                  <a:srgbClr val="2C3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moins de carburant et moins d’usure du matériel </a:t>
            </a:r>
          </a:p>
        </p:txBody>
      </p:sp>
      <p:sp>
        <p:nvSpPr>
          <p:cNvPr id="114" name="Rectangle"/>
          <p:cNvSpPr/>
          <p:nvPr/>
        </p:nvSpPr>
        <p:spPr>
          <a:xfrm>
            <a:off x="433544" y="300284"/>
            <a:ext cx="1102985" cy="1151585"/>
          </a:xfrm>
          <a:prstGeom prst="rect">
            <a:avLst/>
          </a:prstGeom>
          <a:solidFill>
            <a:srgbClr val="99BD37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808080">
                <a:alpha val="34997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5" name="5"/>
          <p:cNvSpPr txBox="1"/>
          <p:nvPr/>
        </p:nvSpPr>
        <p:spPr>
          <a:xfrm>
            <a:off x="596524" y="355326"/>
            <a:ext cx="777025" cy="104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6700"/>
            </a:lvl1pPr>
          </a:lstStyle>
          <a:p>
            <a:pPr/>
            <a:r>
              <a:t>5</a:t>
            </a:r>
          </a:p>
        </p:txBody>
      </p:sp>
      <p:pic>
        <p:nvPicPr>
          <p:cNvPr id="116" name="22-herisson-broye.jpg" descr="22-herisson-broy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43849" y="4016088"/>
            <a:ext cx="2720542" cy="20315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9" name="Envisager le pâturage"/>
          <p:cNvSpPr txBox="1"/>
          <p:nvPr/>
        </p:nvSpPr>
        <p:spPr>
          <a:xfrm>
            <a:off x="1665405" y="620690"/>
            <a:ext cx="3938322" cy="535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b="1" sz="3000">
                <a:solidFill>
                  <a:srgbClr val="99BD3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defRPr sz="6200"/>
            </a:pPr>
            <a:r>
              <a:rPr sz="3000"/>
              <a:t>Envisager le pâturage</a:t>
            </a:r>
          </a:p>
        </p:txBody>
      </p:sp>
      <p:sp>
        <p:nvSpPr>
          <p:cNvPr id="120" name="Une solution à condition de l’adapter au milieu sans sur-pâturer et de mettre en défens des zones refuges."/>
          <p:cNvSpPr txBox="1"/>
          <p:nvPr/>
        </p:nvSpPr>
        <p:spPr>
          <a:xfrm>
            <a:off x="354724" y="1619519"/>
            <a:ext cx="8586953" cy="675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spcBef>
                <a:spcPts val="1300"/>
              </a:spcBef>
              <a:defRPr sz="2000">
                <a:solidFill>
                  <a:srgbClr val="99BD3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Une solution à condition de l’adapter au milieu sans sur-pâturer et de mettre en défens des zones refuges.</a:t>
            </a:r>
          </a:p>
        </p:txBody>
      </p:sp>
      <p:sp>
        <p:nvSpPr>
          <p:cNvPr id="121" name="Les mouvements et la progression des animaux sont doux et n’entraînent pas de destruction massive.…"/>
          <p:cNvSpPr txBox="1"/>
          <p:nvPr/>
        </p:nvSpPr>
        <p:spPr>
          <a:xfrm>
            <a:off x="376897" y="2449503"/>
            <a:ext cx="8390206" cy="1805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Les mouvements et la progression des animaux sont doux et n’entraînent pas de destruction massive.</a:t>
            </a:r>
          </a:p>
          <a:p>
            <a:pPr algn="just"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just"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Toutefois un pâturage ras supprime aussi abris, nourriture et pouponnière des invertébrés.</a:t>
            </a:r>
          </a:p>
          <a:p>
            <a:pPr lvl="2" indent="457200">
              <a:defRPr sz="18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</a:t>
            </a:r>
          </a:p>
          <a:p>
            <a:pPr algn="just"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Les animaux ont besoin de soins. Il importe d’éviter les vermifuges mortels pour les insectes coprophages.</a:t>
            </a:r>
          </a:p>
        </p:txBody>
      </p:sp>
      <p:sp>
        <p:nvSpPr>
          <p:cNvPr id="122" name="Rectangle"/>
          <p:cNvSpPr/>
          <p:nvPr/>
        </p:nvSpPr>
        <p:spPr>
          <a:xfrm>
            <a:off x="433544" y="300284"/>
            <a:ext cx="1102985" cy="1151585"/>
          </a:xfrm>
          <a:prstGeom prst="rect">
            <a:avLst/>
          </a:prstGeom>
          <a:solidFill>
            <a:srgbClr val="99BD37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808080">
                <a:alpha val="34997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3" name="6"/>
          <p:cNvSpPr txBox="1"/>
          <p:nvPr/>
        </p:nvSpPr>
        <p:spPr>
          <a:xfrm>
            <a:off x="596524" y="355326"/>
            <a:ext cx="777025" cy="104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6700"/>
            </a:lvl1pPr>
          </a:lstStyle>
          <a:p>
            <a:pPr/>
            <a:r>
              <a:t>6</a:t>
            </a:r>
          </a:p>
        </p:txBody>
      </p:sp>
      <p:pic>
        <p:nvPicPr>
          <p:cNvPr id="124" name="6772_eco_paturage_les_vaches_et_moutons_jardiniers.show.jpg" descr="6772_eco_paturage_les_vaches_et_moutons_jardiniers.show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6316" y="4227600"/>
            <a:ext cx="2733740" cy="18198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2"/>
          <p:cNvSpPr txBox="1"/>
          <p:nvPr>
            <p:ph type="sldNum" sz="quarter" idx="2"/>
          </p:nvPr>
        </p:nvSpPr>
        <p:spPr>
          <a:xfrm>
            <a:off x="611683" y="5772150"/>
            <a:ext cx="210615" cy="3068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" name="Les enjeux"/>
          <p:cNvSpPr txBox="1"/>
          <p:nvPr/>
        </p:nvSpPr>
        <p:spPr>
          <a:xfrm>
            <a:off x="604575" y="2054919"/>
            <a:ext cx="7934850" cy="74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451" tIns="42451" rIns="42451" bIns="42451">
            <a:spAutoFit/>
          </a:bodyPr>
          <a:lstStyle>
            <a:lvl1pPr algn="ctr" defTabSz="308996">
              <a:defRPr b="1" sz="4500">
                <a:solidFill>
                  <a:srgbClr val="99BD3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Les enjeux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7" name="Exporter les végétaux fauchés…"/>
          <p:cNvSpPr txBox="1"/>
          <p:nvPr/>
        </p:nvSpPr>
        <p:spPr>
          <a:xfrm>
            <a:off x="1665405" y="385858"/>
            <a:ext cx="5496552" cy="980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defRPr b="1" sz="6200">
                <a:solidFill>
                  <a:srgbClr val="99BD3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000"/>
              <a:t>Exporter les végétaux fauchés</a:t>
            </a:r>
            <a:endParaRPr sz="3000"/>
          </a:p>
          <a:p>
            <a:pPr defTabSz="457200">
              <a:defRPr b="1" sz="6200">
                <a:solidFill>
                  <a:srgbClr val="99BD3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000"/>
              <a:t> avec précaution</a:t>
            </a:r>
          </a:p>
        </p:txBody>
      </p:sp>
      <p:sp>
        <p:nvSpPr>
          <p:cNvPr id="128" name="Optimiser les pratiques pour qu’elles soient compatibles avec la préservation de la faune."/>
          <p:cNvSpPr txBox="1"/>
          <p:nvPr/>
        </p:nvSpPr>
        <p:spPr>
          <a:xfrm>
            <a:off x="354724" y="1619519"/>
            <a:ext cx="8586953" cy="675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spcBef>
                <a:spcPts val="1300"/>
              </a:spcBef>
              <a:defRPr sz="2000">
                <a:solidFill>
                  <a:srgbClr val="99BD3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Optimiser les pratiques pour qu’elles soient compatibles avec la préservation de la faune.</a:t>
            </a:r>
          </a:p>
        </p:txBody>
      </p:sp>
      <p:sp>
        <p:nvSpPr>
          <p:cNvPr id="129" name="Laisser le mulch sur place enrichit le sol et favorise les plantes nitrophiles. Les prairies maigres sont riches en fleurs.…"/>
          <p:cNvSpPr txBox="1"/>
          <p:nvPr/>
        </p:nvSpPr>
        <p:spPr>
          <a:xfrm>
            <a:off x="376897" y="2347903"/>
            <a:ext cx="8390206" cy="289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Laisser le mulch sur place enrichit le sol et favorise les plantes nitrophiles. Les prairies maigres sont riches en fleurs.</a:t>
            </a:r>
          </a:p>
          <a:p>
            <a:pPr algn="just"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just">
              <a:defRPr sz="1600"/>
            </a:pPr>
            <a:r>
              <a:t>Si le ramassage se fait par aspiration toute la petite faune est aspirée et détruite. Un compromis consiste à laisser l’herbe fauchée pendant au moins deux jours sur place pour que la petite faune puisse se sauver.</a:t>
            </a:r>
          </a:p>
          <a:p>
            <a:pPr algn="just">
              <a:defRPr sz="1600"/>
            </a:pPr>
          </a:p>
          <a:p>
            <a:pPr algn="just">
              <a:defRPr sz="1600"/>
            </a:pPr>
            <a:r>
              <a:t>Que faire des végétaux fauchés ?</a:t>
            </a:r>
          </a:p>
          <a:p>
            <a:pPr lvl="1" marL="501314" indent="-120313" algn="just">
              <a:buSzPct val="100000"/>
              <a:buChar char="•"/>
              <a:defRPr sz="1200"/>
            </a:pPr>
            <a:r>
              <a:t>Les laisser sur site en rassemblant les végétaux coupés (habitat pour les hérissons, orvets, forficules…)</a:t>
            </a:r>
          </a:p>
          <a:p>
            <a:pPr lvl="1" marL="501314" indent="-120313" algn="just">
              <a:buSzPct val="100000"/>
              <a:buChar char="•"/>
              <a:defRPr sz="1200"/>
            </a:pPr>
            <a:r>
              <a:t>Le compostage </a:t>
            </a:r>
          </a:p>
          <a:p>
            <a:pPr lvl="1" marL="501314" indent="-120313" algn="just">
              <a:buSzPct val="100000"/>
              <a:buChar char="•"/>
              <a:defRPr sz="1200"/>
            </a:pPr>
            <a:r>
              <a:t>Mise à disposition de foin pour les particuliers pour leurs jardins ou leurs animaux domestiques</a:t>
            </a:r>
            <a:endParaRPr sz="2800">
              <a:solidFill>
                <a:srgbClr val="2C3C00"/>
              </a:solidFill>
            </a:endParaRPr>
          </a:p>
        </p:txBody>
      </p:sp>
      <p:sp>
        <p:nvSpPr>
          <p:cNvPr id="130" name="Rectangle"/>
          <p:cNvSpPr/>
          <p:nvPr/>
        </p:nvSpPr>
        <p:spPr>
          <a:xfrm>
            <a:off x="433544" y="300284"/>
            <a:ext cx="1102985" cy="1151585"/>
          </a:xfrm>
          <a:prstGeom prst="rect">
            <a:avLst/>
          </a:prstGeom>
          <a:solidFill>
            <a:srgbClr val="99BD37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808080">
                <a:alpha val="34997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1" name="7"/>
          <p:cNvSpPr txBox="1"/>
          <p:nvPr/>
        </p:nvSpPr>
        <p:spPr>
          <a:xfrm>
            <a:off x="596524" y="355326"/>
            <a:ext cx="777025" cy="104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6700"/>
            </a:lvl1pPr>
          </a:lstStyle>
          <a:p>
            <a:pPr/>
            <a:r>
              <a:t>7</a:t>
            </a:r>
          </a:p>
        </p:txBody>
      </p:sp>
      <p:pic>
        <p:nvPicPr>
          <p:cNvPr id="132" name="25_Bischoffsheim-vergers_PGoertz.jpg" descr="25_Bischoffsheim-vergers_PGoertz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37650" y="1589087"/>
            <a:ext cx="5865813" cy="586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25_Bischoffsheim-vergers_PGoertz.jpg" descr="25_Bischoffsheim-vergers_PGoertz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01577" y="4884297"/>
            <a:ext cx="1895202" cy="18952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6" name="Protéger les fossés, mares et…"/>
          <p:cNvSpPr txBox="1"/>
          <p:nvPr/>
        </p:nvSpPr>
        <p:spPr>
          <a:xfrm>
            <a:off x="1665405" y="385858"/>
            <a:ext cx="5257497" cy="980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defRPr b="1" sz="6200">
                <a:solidFill>
                  <a:srgbClr val="99BD3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000"/>
              <a:t>Protéger les fossés, mares et</a:t>
            </a:r>
            <a:endParaRPr sz="3000"/>
          </a:p>
          <a:p>
            <a:pPr defTabSz="457200">
              <a:defRPr b="1" sz="6200">
                <a:solidFill>
                  <a:srgbClr val="99BD3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000"/>
              <a:t>zones humides</a:t>
            </a:r>
          </a:p>
        </p:txBody>
      </p:sp>
      <p:sp>
        <p:nvSpPr>
          <p:cNvPr id="137" name="Ne pas faucher au bord de l’eau. Faucher en hiver, par secteurs. Laisser un tiers en zone refuge."/>
          <p:cNvSpPr txBox="1"/>
          <p:nvPr/>
        </p:nvSpPr>
        <p:spPr>
          <a:xfrm>
            <a:off x="354724" y="1619519"/>
            <a:ext cx="8586953" cy="675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spcBef>
                <a:spcPts val="1300"/>
              </a:spcBef>
              <a:defRPr sz="2000">
                <a:solidFill>
                  <a:srgbClr val="99BD3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Ne pas faucher au bord de l’eau. Faucher en hiver, par secteurs. Laisser un tiers en zone refuge.</a:t>
            </a:r>
          </a:p>
        </p:txBody>
      </p:sp>
      <p:sp>
        <p:nvSpPr>
          <p:cNvPr id="138" name="La végétation des berges et les roselières sont des biotopes indispensables pour certaines espèces. Il faut y toucher le moins possible.…"/>
          <p:cNvSpPr txBox="1"/>
          <p:nvPr/>
        </p:nvSpPr>
        <p:spPr>
          <a:xfrm>
            <a:off x="376897" y="2386003"/>
            <a:ext cx="8390206" cy="2194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sz="1600">
                <a:solidFill>
                  <a:srgbClr val="2C3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La végétation des berges et les roselières sont des biotopes indispensables pour certaines espèces. Il faut y toucher le moins possible. </a:t>
            </a:r>
          </a:p>
          <a:p>
            <a:pPr defTabSz="457200">
              <a:defRPr sz="1600">
                <a:solidFill>
                  <a:srgbClr val="2C3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just"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Sur les abords de la zone en eau, il convient de respecter un retrait non fauché de 2 à 5 m, pour maintenir la végétation des berges, voir la restaurer.</a:t>
            </a:r>
          </a:p>
          <a:p>
            <a:pPr algn="just"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Une fauche différenciée peut être pratiquée en période hivernale d’octobre à février.</a:t>
            </a:r>
          </a:p>
          <a:p>
            <a:pPr algn="just"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just"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Les roselières ne nécessitent pas forcément une intervention.</a:t>
            </a:r>
          </a:p>
        </p:txBody>
      </p:sp>
      <p:sp>
        <p:nvSpPr>
          <p:cNvPr id="139" name="Rectangle"/>
          <p:cNvSpPr/>
          <p:nvPr/>
        </p:nvSpPr>
        <p:spPr>
          <a:xfrm>
            <a:off x="433544" y="300284"/>
            <a:ext cx="1102985" cy="1151585"/>
          </a:xfrm>
          <a:prstGeom prst="rect">
            <a:avLst/>
          </a:prstGeom>
          <a:solidFill>
            <a:srgbClr val="99BD37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808080">
                <a:alpha val="34997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0" name="8"/>
          <p:cNvSpPr txBox="1"/>
          <p:nvPr/>
        </p:nvSpPr>
        <p:spPr>
          <a:xfrm>
            <a:off x="596524" y="355326"/>
            <a:ext cx="777025" cy="104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6700"/>
            </a:lvl1pPr>
          </a:lstStyle>
          <a:p>
            <a:pPr/>
            <a:r>
              <a:t>8</a:t>
            </a:r>
          </a:p>
        </p:txBody>
      </p:sp>
      <p:pic>
        <p:nvPicPr>
          <p:cNvPr id="141" name="mpmare-06-ensoleillement-mare-naturelle-bassin-naturel.jpeg" descr="mpmare-06-ensoleillement-mare-naturelle-bassin-naturel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22027" y="4555700"/>
            <a:ext cx="2840129" cy="1597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4" name="Préserver les milieux particuliers"/>
          <p:cNvSpPr txBox="1"/>
          <p:nvPr/>
        </p:nvSpPr>
        <p:spPr>
          <a:xfrm>
            <a:off x="1733655" y="608108"/>
            <a:ext cx="6043682" cy="535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b="1" sz="3000">
                <a:solidFill>
                  <a:srgbClr val="99BD3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defRPr sz="6200"/>
            </a:pPr>
            <a:r>
              <a:rPr sz="3000"/>
              <a:t>Préserver les milieux particuliers</a:t>
            </a:r>
          </a:p>
        </p:txBody>
      </p:sp>
      <p:sp>
        <p:nvSpPr>
          <p:cNvPr id="145" name="Préserver les haies, tas de bois, tas de pierres, arbres morts, plantes grimpantes… Quant aux clôtures, laisser des passages pour la faute."/>
          <p:cNvSpPr txBox="1"/>
          <p:nvPr/>
        </p:nvSpPr>
        <p:spPr>
          <a:xfrm>
            <a:off x="354724" y="1619519"/>
            <a:ext cx="8586953" cy="967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spcBef>
                <a:spcPts val="1300"/>
              </a:spcBef>
              <a:defRPr sz="2000">
                <a:solidFill>
                  <a:srgbClr val="99BD3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Préserver les haies, tas de bois, tas de pierres, arbres morts, plantes grimpantes</a:t>
            </a:r>
            <a:r>
              <a:t>… Quant aux clôtures, laisser des passages pour la faute.</a:t>
            </a:r>
            <a:br/>
          </a:p>
        </p:txBody>
      </p:sp>
      <p:sp>
        <p:nvSpPr>
          <p:cNvPr id="146" name="Une belle haie pour la biodiversité est une haie étagée, avec une strate arborée et une strate arbustive, un ourlet d’herbes hautes a minima au pied de la haie et une bande herbacée.…"/>
          <p:cNvSpPr txBox="1"/>
          <p:nvPr/>
        </p:nvSpPr>
        <p:spPr>
          <a:xfrm>
            <a:off x="376897" y="2551103"/>
            <a:ext cx="8390206" cy="1456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1600"/>
            </a:pPr>
            <a:r>
              <a:t>Une belle haie pour la biodiversité est une haie étagée, avec une strate arborée et une strate arbustive, un ourlet d’herbes hautes a minima au pied de la haie et une bande herbacée. </a:t>
            </a:r>
          </a:p>
          <a:p>
            <a:pPr algn="just">
              <a:defRPr sz="1600"/>
            </a:pPr>
          </a:p>
          <a:p>
            <a:pPr algn="just">
              <a:defRPr sz="1600"/>
            </a:pPr>
            <a:r>
              <a:t>Pour offrir une bonne protection à la faune et notamment aux oiseaux nicheurs, le bas de la haie doit rester dense.</a:t>
            </a:r>
          </a:p>
        </p:txBody>
      </p:sp>
      <p:sp>
        <p:nvSpPr>
          <p:cNvPr id="147" name="Rectangle"/>
          <p:cNvSpPr/>
          <p:nvPr/>
        </p:nvSpPr>
        <p:spPr>
          <a:xfrm>
            <a:off x="433544" y="300284"/>
            <a:ext cx="1102985" cy="1151585"/>
          </a:xfrm>
          <a:prstGeom prst="rect">
            <a:avLst/>
          </a:prstGeom>
          <a:solidFill>
            <a:srgbClr val="99BD37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808080">
                <a:alpha val="34997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8" name="9"/>
          <p:cNvSpPr txBox="1"/>
          <p:nvPr/>
        </p:nvSpPr>
        <p:spPr>
          <a:xfrm>
            <a:off x="596524" y="355326"/>
            <a:ext cx="777025" cy="104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6700"/>
            </a:lvl1pPr>
          </a:lstStyle>
          <a:p>
            <a:pPr/>
            <a:r>
              <a:t>9</a:t>
            </a:r>
          </a:p>
        </p:txBody>
      </p:sp>
      <p:pic>
        <p:nvPicPr>
          <p:cNvPr id="149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3546" y="4026606"/>
            <a:ext cx="1764665" cy="17646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.tif" descr="image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99603" y="3984719"/>
            <a:ext cx="1848440" cy="18484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3" name="Informer, expliquer, sensibiliser"/>
          <p:cNvSpPr txBox="1"/>
          <p:nvPr/>
        </p:nvSpPr>
        <p:spPr>
          <a:xfrm>
            <a:off x="1733655" y="608108"/>
            <a:ext cx="5872343" cy="535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b="1" sz="3000">
                <a:solidFill>
                  <a:srgbClr val="99BD3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defRPr sz="6200"/>
            </a:pPr>
            <a:r>
              <a:rPr sz="3000"/>
              <a:t>Informer, expliquer, sensibiliser</a:t>
            </a:r>
          </a:p>
        </p:txBody>
      </p:sp>
      <p:sp>
        <p:nvSpPr>
          <p:cNvPr id="154" name="Etre attentif à la biodiversité est une démarche d’avant-garde."/>
          <p:cNvSpPr txBox="1"/>
          <p:nvPr/>
        </p:nvSpPr>
        <p:spPr>
          <a:xfrm>
            <a:off x="354724" y="1619519"/>
            <a:ext cx="8586953" cy="383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spcBef>
                <a:spcPts val="1300"/>
              </a:spcBef>
              <a:defRPr sz="2000">
                <a:solidFill>
                  <a:srgbClr val="99BD3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Etre attentif à la biodiversité est une démarche d’avant-garde.</a:t>
            </a:r>
          </a:p>
        </p:txBody>
      </p:sp>
      <p:sp>
        <p:nvSpPr>
          <p:cNvPr id="155" name="Il faut chasser l’habitude de «faire propre» et adopter des pratiques ayant plus de sens.…"/>
          <p:cNvSpPr txBox="1"/>
          <p:nvPr/>
        </p:nvSpPr>
        <p:spPr>
          <a:xfrm>
            <a:off x="376897" y="2138693"/>
            <a:ext cx="8390206" cy="3210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Il faut chasser l’habitude de «faire propre» et adopter des pratiques ayant plus de sens.</a:t>
            </a:r>
          </a:p>
          <a:p>
            <a:pPr algn="just"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lvl="1" marL="541421" indent="-160420" algn="just">
              <a:buSzPct val="100000"/>
              <a:buChar char="•"/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L’interdiction des pesticides</a:t>
            </a:r>
          </a:p>
          <a:p>
            <a:pPr lvl="2" indent="457200" algn="just"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lvl="1" marL="541421" indent="-160420" algn="just">
              <a:buSzPct val="100000"/>
              <a:buChar char="•"/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Le machinisme</a:t>
            </a:r>
          </a:p>
          <a:p>
            <a:pPr lvl="2" indent="457200" algn="just"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</a:t>
            </a:r>
          </a:p>
          <a:p>
            <a:pPr lvl="1" marL="541421" indent="-160420" algn="just">
              <a:buSzPct val="100000"/>
              <a:buChar char="•"/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La gestion différenciée des espaces semis-naturels</a:t>
            </a:r>
          </a:p>
          <a:p>
            <a:pPr marL="76200" indent="-76200" algn="just"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76200" indent="-76200" algn="just"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Il faut aussi reconnaitre la vraie valeur de la biodiversité</a:t>
            </a:r>
          </a:p>
          <a:p>
            <a:pPr marL="76200" indent="-76200" algn="just">
              <a:defRPr sz="1600"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lvl="1" marL="541421" indent="-160420" algn="just">
              <a:buSzPct val="100000"/>
              <a:buChar char="•"/>
              <a:defRPr sz="1200"/>
            </a:pPr>
            <a:r>
              <a:t>Le regard sur la végétation spontanée est en train de changer. </a:t>
            </a:r>
          </a:p>
          <a:p>
            <a:pPr lvl="1" marL="541421" indent="-160420" algn="just">
              <a:buSzPct val="100000"/>
              <a:buChar char="•"/>
              <a:defRPr sz="1200"/>
            </a:pPr>
            <a:r>
              <a:t>Il existe plus de 35 000 espèces d’insectes en France et ils sont des partenaires indispensables de la vie sur terre.</a:t>
            </a:r>
          </a:p>
          <a:p>
            <a:pPr lvl="1" marL="541421" indent="-160420" algn="just">
              <a:buSzPct val="100000"/>
              <a:buChar char="•"/>
              <a:defRPr sz="1200"/>
            </a:pPr>
            <a:r>
              <a:t>L’effet bénéfique de la nature est souvent constaté.</a:t>
            </a:r>
          </a:p>
          <a:p>
            <a:pPr lvl="1" marL="541421" indent="-160420" algn="just">
              <a:buSzPct val="100000"/>
              <a:buChar char="•"/>
              <a:defRPr sz="1200"/>
            </a:pPr>
            <a:r>
              <a:t>Un espace remanié et sans végétation permet l’implantation spontanée de plantes pionnières locales</a:t>
            </a:r>
          </a:p>
        </p:txBody>
      </p:sp>
      <p:sp>
        <p:nvSpPr>
          <p:cNvPr id="156" name="Rectangle"/>
          <p:cNvSpPr/>
          <p:nvPr/>
        </p:nvSpPr>
        <p:spPr>
          <a:xfrm>
            <a:off x="433544" y="300284"/>
            <a:ext cx="1102985" cy="1151585"/>
          </a:xfrm>
          <a:prstGeom prst="rect">
            <a:avLst/>
          </a:prstGeom>
          <a:solidFill>
            <a:srgbClr val="99BD37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808080">
                <a:alpha val="34997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7" name="10"/>
          <p:cNvSpPr txBox="1"/>
          <p:nvPr/>
        </p:nvSpPr>
        <p:spPr>
          <a:xfrm>
            <a:off x="433544" y="355326"/>
            <a:ext cx="1102985" cy="104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6700"/>
            </a:lvl1pPr>
          </a:lstStyle>
          <a:p>
            <a:pPr/>
            <a:r>
              <a:t>10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3"/>
          <p:cNvSpPr txBox="1"/>
          <p:nvPr>
            <p:ph type="sldNum" sz="quarter" idx="2"/>
          </p:nvPr>
        </p:nvSpPr>
        <p:spPr>
          <a:xfrm>
            <a:off x="611683" y="5772150"/>
            <a:ext cx="210615" cy="3068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" name="La biodiversité c’est quoi ?"/>
          <p:cNvSpPr txBox="1"/>
          <p:nvPr/>
        </p:nvSpPr>
        <p:spPr>
          <a:xfrm>
            <a:off x="373601" y="951559"/>
            <a:ext cx="7934850" cy="605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451" tIns="42451" rIns="42451" bIns="42451">
            <a:spAutoFit/>
          </a:bodyPr>
          <a:lstStyle>
            <a:lvl1pPr defTabSz="308996">
              <a:defRPr b="1" sz="3500">
                <a:solidFill>
                  <a:srgbClr val="99BD3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La biodiversité c’est quoi ?</a:t>
            </a:r>
          </a:p>
        </p:txBody>
      </p:sp>
      <p:sp>
        <p:nvSpPr>
          <p:cNvPr id="40" name="La biodiversité désigne l’ensemble des êtres vivants ainsi que les écosystèmes dans lesquels ils vivent. Ce terme comprend également les interactions des espèces entre elles et avec leurs milieux."/>
          <p:cNvSpPr txBox="1"/>
          <p:nvPr/>
        </p:nvSpPr>
        <p:spPr>
          <a:xfrm>
            <a:off x="908184" y="2313679"/>
            <a:ext cx="7327632" cy="1253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451" tIns="42451" rIns="42451" bIns="42451">
            <a:spAutoFit/>
          </a:bodyPr>
          <a:lstStyle>
            <a:lvl1pPr algn="just">
              <a:defRPr sz="20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La biodiversité désigne l’ensemble des êtres vivants ainsi que les écosystèmes dans lesquels ils vivent. Ce terme comprend également les interactions des espèces entre elles et avec leurs milieux.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"/>
          <p:cNvSpPr txBox="1"/>
          <p:nvPr>
            <p:ph type="sldNum" sz="quarter" idx="2"/>
          </p:nvPr>
        </p:nvSpPr>
        <p:spPr>
          <a:xfrm>
            <a:off x="611683" y="5772150"/>
            <a:ext cx="210615" cy="3068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3" name="Les bénéfices de la biodiversité"/>
          <p:cNvSpPr txBox="1"/>
          <p:nvPr/>
        </p:nvSpPr>
        <p:spPr>
          <a:xfrm>
            <a:off x="454238" y="625800"/>
            <a:ext cx="7934850" cy="605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451" tIns="42451" rIns="42451" bIns="42451">
            <a:spAutoFit/>
          </a:bodyPr>
          <a:lstStyle>
            <a:lvl1pPr defTabSz="308996">
              <a:defRPr b="1" sz="3500">
                <a:solidFill>
                  <a:srgbClr val="99BD3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Les bénéfices de la biodiversité</a:t>
            </a:r>
          </a:p>
        </p:txBody>
      </p:sp>
      <p:sp>
        <p:nvSpPr>
          <p:cNvPr id="44" name="La biodiversité répond directement aux besoins primaires de l’Homme en apportant oxygène, nourriture et eau potable.…"/>
          <p:cNvSpPr txBox="1"/>
          <p:nvPr/>
        </p:nvSpPr>
        <p:spPr>
          <a:xfrm>
            <a:off x="908184" y="1758034"/>
            <a:ext cx="7327632" cy="3055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just"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La biodiversité répond directement aux besoins primaires de l’Homme en apportant oxygène, nourriture et eau potable.</a:t>
            </a:r>
          </a:p>
          <a:p>
            <a:pPr algn="just">
              <a:lnSpc>
                <a:spcPct val="80000"/>
              </a:lnSpc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defTabSz="457200"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Nombre d’inventions ont vu le jour en observant et en imitant les formes ou le fonctionnement des êtres vivants.</a:t>
            </a:r>
          </a:p>
          <a:p>
            <a:pPr defTabSz="457200">
              <a:lnSpc>
                <a:spcPct val="80000"/>
              </a:lnSpc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defTabSz="457200"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C’est une ressource extraordinaire pour le monde médical.</a:t>
            </a:r>
          </a:p>
          <a:p>
            <a:pPr defTabSz="457200">
              <a:lnSpc>
                <a:spcPct val="80000"/>
              </a:lnSpc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defTabSz="457200"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En agriculture, la biodiversité est primordiale.</a:t>
            </a:r>
          </a:p>
          <a:p>
            <a:pPr defTabSz="457200">
              <a:lnSpc>
                <a:spcPct val="80000"/>
              </a:lnSpc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defTabSz="457200"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La nature protège des risques environnementaux.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5"/>
          <p:cNvSpPr txBox="1"/>
          <p:nvPr>
            <p:ph type="sldNum" sz="quarter" idx="2"/>
          </p:nvPr>
        </p:nvSpPr>
        <p:spPr>
          <a:xfrm>
            <a:off x="611683" y="5772150"/>
            <a:ext cx="210615" cy="3068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7" name="Les menaces pour la biodiversité"/>
          <p:cNvSpPr txBox="1"/>
          <p:nvPr/>
        </p:nvSpPr>
        <p:spPr>
          <a:xfrm>
            <a:off x="248532" y="149438"/>
            <a:ext cx="7934850" cy="605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451" tIns="42451" rIns="42451" bIns="42451">
            <a:spAutoFit/>
          </a:bodyPr>
          <a:lstStyle>
            <a:lvl1pPr defTabSz="308996">
              <a:defRPr b="1" sz="3500">
                <a:solidFill>
                  <a:srgbClr val="99BD3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Les menaces pour la biodiversité</a:t>
            </a:r>
          </a:p>
        </p:txBody>
      </p:sp>
      <p:sp>
        <p:nvSpPr>
          <p:cNvPr id="48" name="La conversion de milieux naturels en milieux artificiels est la cause principale de la destruction et du morcellement des écosystèmes.…"/>
          <p:cNvSpPr txBox="1"/>
          <p:nvPr/>
        </p:nvSpPr>
        <p:spPr>
          <a:xfrm>
            <a:off x="741280" y="926597"/>
            <a:ext cx="7327631" cy="451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just"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La conversion de milieux naturels en milieux artificiels est la cause principale de la destruction et du morcellement des écosystèmes.</a:t>
            </a:r>
          </a:p>
          <a:p>
            <a:pPr algn="just">
              <a:lnSpc>
                <a:spcPct val="80000"/>
              </a:lnSpc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just"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Les pollutions de l’air, du sol, de l’eau mais aussi lumineuse et sonore affectent tous les aspects de l’environnement.</a:t>
            </a:r>
          </a:p>
          <a:p>
            <a:pPr algn="just">
              <a:lnSpc>
                <a:spcPct val="80000"/>
              </a:lnSpc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just"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La surexploitation des ressources compromet gravement le fonctionnement des écosystèmes et leur renouvellement.</a:t>
            </a:r>
          </a:p>
          <a:p>
            <a:pPr algn="just">
              <a:lnSpc>
                <a:spcPct val="80000"/>
              </a:lnSpc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just"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Le changement climatique influe sur les cycles de vie de l’ensemble des êtres vivants.</a:t>
            </a:r>
          </a:p>
          <a:p>
            <a:pPr algn="just">
              <a:lnSpc>
                <a:spcPct val="80000"/>
              </a:lnSpc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defTabSz="457200"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L’introduction volontaire ou involontaire par l’homme d’espèces exotiques envahissantes impacte tous les milieux et territoires.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6"/>
          <p:cNvSpPr txBox="1"/>
          <p:nvPr>
            <p:ph type="sldNum" sz="quarter" idx="2"/>
          </p:nvPr>
        </p:nvSpPr>
        <p:spPr>
          <a:xfrm>
            <a:off x="611683" y="5772150"/>
            <a:ext cx="210615" cy="3068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1" name="Les conséquences pour la biodiversité"/>
          <p:cNvSpPr txBox="1"/>
          <p:nvPr/>
        </p:nvSpPr>
        <p:spPr>
          <a:xfrm>
            <a:off x="329961" y="783412"/>
            <a:ext cx="8175618" cy="605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451" tIns="42451" rIns="42451" bIns="42451">
            <a:spAutoFit/>
          </a:bodyPr>
          <a:lstStyle>
            <a:lvl1pPr defTabSz="308996">
              <a:defRPr b="1" sz="3500">
                <a:solidFill>
                  <a:srgbClr val="99BD3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Les conséquences pour la biodiversité</a:t>
            </a:r>
          </a:p>
        </p:txBody>
      </p:sp>
      <p:sp>
        <p:nvSpPr>
          <p:cNvPr id="52" name="16 % des espèces de faune et de flore menacées ou éteintes en France, et leur risque d’extinction a augmenté de près de 14 % en moins de dix ans.…"/>
          <p:cNvSpPr txBox="1"/>
          <p:nvPr/>
        </p:nvSpPr>
        <p:spPr>
          <a:xfrm>
            <a:off x="753954" y="1806826"/>
            <a:ext cx="7327632" cy="3049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451" tIns="42451" rIns="42451" bIns="42451">
            <a:spAutoFit/>
          </a:bodyPr>
          <a:lstStyle/>
          <a:p>
            <a:pPr algn="just"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16 % des espèces de faune et de flore menacées ou éteintes en France, et leur risque d’extinction a augmenté de près de 14 % en moins de dix ans.</a:t>
            </a:r>
          </a:p>
          <a:p>
            <a:pPr algn="just">
              <a:lnSpc>
                <a:spcPct val="80000"/>
              </a:lnSpc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defTabSz="457200">
              <a:defRPr sz="2000">
                <a:solidFill>
                  <a:srgbClr val="3D3D3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En métropole, </a:t>
            </a:r>
            <a:r>
              <a:rPr>
                <a:solidFill>
                  <a:srgbClr val="3A3A3A"/>
                </a:solidFill>
              </a:rPr>
              <a:t>seuls 20 % des habitats </a:t>
            </a:r>
            <a:r>
              <a:t>naturels d’intérêt communautaire ont été évalués en bon état de conservation. Les habitats les plus touchés sont les milieux humides et les milieux côtiers et littoraux.</a:t>
            </a:r>
          </a:p>
          <a:p>
            <a:pPr defTabSz="457200">
              <a:defRPr sz="2000">
                <a:solidFill>
                  <a:srgbClr val="3D3D3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Les milieux herbacés (prairies, etc.) font également partie des habitats en mauvais état.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7"/>
          <p:cNvSpPr txBox="1"/>
          <p:nvPr>
            <p:ph type="sldNum" sz="quarter" idx="2"/>
          </p:nvPr>
        </p:nvSpPr>
        <p:spPr>
          <a:xfrm>
            <a:off x="611683" y="5772150"/>
            <a:ext cx="210615" cy="3068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5" name="f345d437-7ecd-4f90-8377-25f3b415311b.jpeg" descr="f345d437-7ecd-4f90-8377-25f3b415311b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2" y="765208"/>
            <a:ext cx="9144004" cy="3977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8"/>
          <p:cNvSpPr txBox="1"/>
          <p:nvPr>
            <p:ph type="sldNum" sz="quarter" idx="2"/>
          </p:nvPr>
        </p:nvSpPr>
        <p:spPr>
          <a:xfrm>
            <a:off x="611683" y="5772150"/>
            <a:ext cx="210615" cy="3068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8" name="9c868e42-a20a-4dc5-af6d-cfe83289e672.jpeg" descr="9c868e42-a20a-4dc5-af6d-cfe83289e67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2" y="685580"/>
            <a:ext cx="9144004" cy="41419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9"/>
          <p:cNvSpPr txBox="1"/>
          <p:nvPr>
            <p:ph type="sldNum" sz="quarter" idx="2"/>
          </p:nvPr>
        </p:nvSpPr>
        <p:spPr>
          <a:xfrm>
            <a:off x="611683" y="5772150"/>
            <a:ext cx="210615" cy="3068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1" name="852e6f47-7e2b-43cd-a61c-a4d4524fb1c9.jpeg" descr="852e6f47-7e2b-43cd-a61c-a4d4524fb1c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399" y="205176"/>
            <a:ext cx="9144002" cy="5123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odèle par défaut">
  <a:themeElements>
    <a:clrScheme name="Modèle par défau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dèle par défau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Modèle par défau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dèle par défaut">
  <a:themeElements>
    <a:clrScheme name="Modèle par défau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dèle par défau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Modèle par défau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