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Texte du titre</a:t>
            </a:r>
          </a:p>
        </p:txBody>
      </p:sp>
      <p:sp>
        <p:nvSpPr>
          <p:cNvPr id="3" name="Texte niveau 1…"/>
          <p:cNvSpPr txBox="1"/>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8384897" y="6245225"/>
            <a:ext cx="301904" cy="288820"/>
          </a:xfrm>
          <a:prstGeom prst="rect">
            <a:avLst/>
          </a:prstGeom>
          <a:ln w="12700">
            <a:miter lim="400000"/>
          </a:ln>
        </p:spPr>
        <p:txBody>
          <a:bodyPr wrap="none" lIns="45718" tIns="45718" rIns="45718" bIns="45718">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mn-lt"/>
          <a:ea typeface="+mn-ea"/>
          <a:cs typeface="+mn-cs"/>
          <a:sym typeface="Arial"/>
        </a:defRPr>
      </a:lvl5pPr>
      <a:lvl6pPr marL="0" marR="0" indent="0" algn="l" defTabSz="914400" rtl="0" latinLnBrk="0">
        <a:lnSpc>
          <a:spcPct val="100000"/>
        </a:lnSpc>
        <a:spcBef>
          <a:spcPts val="700"/>
        </a:spcBef>
        <a:spcAft>
          <a:spcPts val="0"/>
        </a:spcAft>
        <a:buClrTx/>
        <a:buSzTx/>
        <a:buFontTx/>
        <a:buNone/>
        <a:tabLst/>
        <a:defRPr b="0" baseline="0" cap="none" i="0" spc="0" strike="noStrike" sz="3200" u="none">
          <a:solidFill>
            <a:srgbClr val="000000"/>
          </a:solidFill>
          <a:uFillTx/>
          <a:latin typeface="+mn-lt"/>
          <a:ea typeface="+mn-ea"/>
          <a:cs typeface="+mn-cs"/>
          <a:sym typeface="Arial"/>
        </a:defRPr>
      </a:lvl6pPr>
      <a:lvl7pPr marL="0" marR="0" indent="0" algn="l" defTabSz="914400" rtl="0" latinLnBrk="0">
        <a:lnSpc>
          <a:spcPct val="100000"/>
        </a:lnSpc>
        <a:spcBef>
          <a:spcPts val="700"/>
        </a:spcBef>
        <a:spcAft>
          <a:spcPts val="0"/>
        </a:spcAft>
        <a:buClrTx/>
        <a:buSzTx/>
        <a:buFontTx/>
        <a:buNone/>
        <a:tabLst/>
        <a:defRPr b="0" baseline="0" cap="none" i="0" spc="0" strike="noStrike" sz="3200" u="none">
          <a:solidFill>
            <a:srgbClr val="000000"/>
          </a:solidFill>
          <a:uFillTx/>
          <a:latin typeface="+mn-lt"/>
          <a:ea typeface="+mn-ea"/>
          <a:cs typeface="+mn-cs"/>
          <a:sym typeface="Arial"/>
        </a:defRPr>
      </a:lvl7pPr>
      <a:lvl8pPr marL="0" marR="0" indent="0" algn="l" defTabSz="914400" rtl="0" latinLnBrk="0">
        <a:lnSpc>
          <a:spcPct val="100000"/>
        </a:lnSpc>
        <a:spcBef>
          <a:spcPts val="700"/>
        </a:spcBef>
        <a:spcAft>
          <a:spcPts val="0"/>
        </a:spcAft>
        <a:buClrTx/>
        <a:buSzTx/>
        <a:buFontTx/>
        <a:buNone/>
        <a:tabLst/>
        <a:defRPr b="0" baseline="0" cap="none" i="0" spc="0" strike="noStrike" sz="3200" u="none">
          <a:solidFill>
            <a:srgbClr val="000000"/>
          </a:solidFill>
          <a:uFillTx/>
          <a:latin typeface="+mn-lt"/>
          <a:ea typeface="+mn-ea"/>
          <a:cs typeface="+mn-cs"/>
          <a:sym typeface="Arial"/>
        </a:defRPr>
      </a:lvl8pPr>
      <a:lvl9pPr marL="0" marR="0" indent="0" algn="l" defTabSz="914400" rtl="0" latinLnBrk="0">
        <a:lnSpc>
          <a:spcPct val="100000"/>
        </a:lnSpc>
        <a:spcBef>
          <a:spcPts val="700"/>
        </a:spcBef>
        <a:spcAft>
          <a:spcPts val="0"/>
        </a:spcAft>
        <a:buClrTx/>
        <a:buSzTx/>
        <a:buFontTx/>
        <a:buNone/>
        <a:tabLst/>
        <a:defRPr b="0" baseline="0" cap="none" i="0" spc="0" strike="noStrike" sz="32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8.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9.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0.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 name="Rectangle"/>
          <p:cNvSpPr/>
          <p:nvPr/>
        </p:nvSpPr>
        <p:spPr>
          <a:xfrm>
            <a:off x="-2" y="0"/>
            <a:ext cx="9144004" cy="68580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latin typeface="Helvetica Light"/>
                <a:ea typeface="Helvetica Light"/>
                <a:cs typeface="Helvetica Light"/>
                <a:sym typeface="Helvetica Light"/>
              </a:defRPr>
            </a:pPr>
          </a:p>
        </p:txBody>
      </p:sp>
      <p:sp>
        <p:nvSpPr>
          <p:cNvPr id="21" name="Gestion des Zones herbeuses"/>
          <p:cNvSpPr txBox="1"/>
          <p:nvPr/>
        </p:nvSpPr>
        <p:spPr>
          <a:xfrm>
            <a:off x="215105" y="2912435"/>
            <a:ext cx="8713790" cy="594603"/>
          </a:xfrm>
          <a:prstGeom prst="rect">
            <a:avLst/>
          </a:prstGeom>
          <a:ln w="12700">
            <a:miter lim="400000"/>
          </a:ln>
          <a:extLst>
            <a:ext uri="{C572A759-6A51-4108-AA02-DFA0A04FC94B}">
              <ma14:wrappingTextBoxFlag xmlns:ma14="http://schemas.microsoft.com/office/mac/drawingml/2011/main" val="1"/>
            </a:ext>
          </a:extLst>
        </p:spPr>
        <p:txBody>
          <a:bodyPr lIns="32145" tIns="32145" rIns="32145" bIns="32145">
            <a:spAutoFit/>
          </a:bodyPr>
          <a:lstStyle>
            <a:lvl1pPr marL="428625" indent="-428625" algn="ctr" defTabSz="320675">
              <a:lnSpc>
                <a:spcPct val="80000"/>
              </a:lnSpc>
              <a:spcBef>
                <a:spcPts val="200"/>
              </a:spcBef>
              <a:defRPr b="1" sz="3800"/>
            </a:lvl1pPr>
          </a:lstStyle>
          <a:p>
            <a:pPr/>
            <a:r>
              <a:t>Gestion des Zones herbeuses</a:t>
            </a:r>
          </a:p>
        </p:txBody>
      </p:sp>
      <p:sp>
        <p:nvSpPr>
          <p:cNvPr id="22" name="Numéro de diapositive"/>
          <p:cNvSpPr txBox="1"/>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 name="images-2.png" descr="images-2.png"/>
          <p:cNvPicPr>
            <a:picLocks noChangeAspect="1"/>
          </p:cNvPicPr>
          <p:nvPr/>
        </p:nvPicPr>
        <p:blipFill>
          <a:blip r:embed="rId2">
            <a:extLst/>
          </a:blip>
          <a:stretch>
            <a:fillRect/>
          </a:stretch>
        </p:blipFill>
        <p:spPr>
          <a:xfrm>
            <a:off x="139011" y="100590"/>
            <a:ext cx="1416198" cy="1416198"/>
          </a:xfrm>
          <a:prstGeom prst="rect">
            <a:avLst/>
          </a:prstGeom>
          <a:ln w="12700">
            <a:miter lim="400000"/>
          </a:ln>
        </p:spPr>
      </p:pic>
      <p:pic>
        <p:nvPicPr>
          <p:cNvPr id="24" name="logo-fne-membre.jpg" descr="logo-fne-membre.jpg"/>
          <p:cNvPicPr>
            <a:picLocks noChangeAspect="1"/>
          </p:cNvPicPr>
          <p:nvPr/>
        </p:nvPicPr>
        <p:blipFill>
          <a:blip r:embed="rId3">
            <a:extLst/>
          </a:blip>
          <a:stretch>
            <a:fillRect/>
          </a:stretch>
        </p:blipFill>
        <p:spPr>
          <a:xfrm>
            <a:off x="1684833" y="313967"/>
            <a:ext cx="1759013" cy="989444"/>
          </a:xfrm>
          <a:prstGeom prst="rect">
            <a:avLst/>
          </a:prstGeom>
          <a:ln w="12700">
            <a:miter lim="400000"/>
          </a:ln>
        </p:spPr>
      </p:pic>
      <p:pic>
        <p:nvPicPr>
          <p:cNvPr id="25" name="grass-159804_1280.png" descr="grass-159804_1280.png"/>
          <p:cNvPicPr>
            <a:picLocks noChangeAspect="1"/>
          </p:cNvPicPr>
          <p:nvPr/>
        </p:nvPicPr>
        <p:blipFill>
          <a:blip r:embed="rId4">
            <a:extLst/>
          </a:blip>
          <a:stretch>
            <a:fillRect/>
          </a:stretch>
        </p:blipFill>
        <p:spPr>
          <a:xfrm>
            <a:off x="213408" y="3334487"/>
            <a:ext cx="8717183" cy="4358594"/>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84"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85"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6"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87"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Les conséquences pour la biodiversité</a:t>
            </a:r>
          </a:p>
        </p:txBody>
      </p:sp>
      <p:pic>
        <p:nvPicPr>
          <p:cNvPr id="88" name="852e6f47-7e2b-43cd-a61c-a4d4524fb1c9.jpeg" descr="852e6f47-7e2b-43cd-a61c-a4d4524fb1c9.jpeg"/>
          <p:cNvPicPr>
            <a:picLocks noChangeAspect="1"/>
          </p:cNvPicPr>
          <p:nvPr/>
        </p:nvPicPr>
        <p:blipFill>
          <a:blip r:embed="rId4">
            <a:extLst/>
          </a:blip>
          <a:stretch>
            <a:fillRect/>
          </a:stretch>
        </p:blipFill>
        <p:spPr>
          <a:xfrm>
            <a:off x="-14720" y="994121"/>
            <a:ext cx="9144001" cy="512393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91"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92" name="Numéro de diapositive"/>
          <p:cNvSpPr txBox="1"/>
          <p:nvPr>
            <p:ph type="sldNum" sz="quarter" idx="4294967295"/>
          </p:nvPr>
        </p:nvSpPr>
        <p:spPr>
          <a:xfrm>
            <a:off x="8398087" y="6245225"/>
            <a:ext cx="288709"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3"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94"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Les conséquences pour la biodiversité</a:t>
            </a:r>
          </a:p>
        </p:txBody>
      </p:sp>
      <p:pic>
        <p:nvPicPr>
          <p:cNvPr id="95" name="16973.jpeg" descr="16973.jpeg"/>
          <p:cNvPicPr>
            <a:picLocks noChangeAspect="1"/>
          </p:cNvPicPr>
          <p:nvPr/>
        </p:nvPicPr>
        <p:blipFill>
          <a:blip r:embed="rId4">
            <a:extLst/>
          </a:blip>
          <a:stretch>
            <a:fillRect/>
          </a:stretch>
        </p:blipFill>
        <p:spPr>
          <a:xfrm>
            <a:off x="-18257" y="1147585"/>
            <a:ext cx="9144002" cy="491049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98"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99"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0"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01"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Les conséquences pour la biodiversité</a:t>
            </a:r>
          </a:p>
        </p:txBody>
      </p:sp>
      <p:pic>
        <p:nvPicPr>
          <p:cNvPr id="102" name="3fd4c3b6-7ff5-460a-a334-cb531fb4243a.png" descr="3fd4c3b6-7ff5-460a-a334-cb531fb4243a.png"/>
          <p:cNvPicPr>
            <a:picLocks noChangeAspect="1"/>
          </p:cNvPicPr>
          <p:nvPr/>
        </p:nvPicPr>
        <p:blipFill>
          <a:blip r:embed="rId4">
            <a:extLst/>
          </a:blip>
          <a:stretch>
            <a:fillRect/>
          </a:stretch>
        </p:blipFill>
        <p:spPr>
          <a:xfrm>
            <a:off x="1720400" y="761507"/>
            <a:ext cx="5703200" cy="56826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05"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06"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7"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08" name="Les 10 principes pour la gestion des Zones Herbeuses"/>
          <p:cNvSpPr txBox="1"/>
          <p:nvPr/>
        </p:nvSpPr>
        <p:spPr>
          <a:xfrm>
            <a:off x="55529" y="2732229"/>
            <a:ext cx="8996431" cy="139354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4500"/>
            </a:lvl1pPr>
          </a:lstStyle>
          <a:p>
            <a:pPr/>
            <a:r>
              <a:t>Les 10 principes pour la gestion des Zones Herbeuses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11"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12"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3" name="Il existe des espaces qui ne remplissent aucune fonction économique mais qui peuvent être valorisés pour la biodiversité"/>
          <p:cNvSpPr txBox="1"/>
          <p:nvPr/>
        </p:nvSpPr>
        <p:spPr>
          <a:xfrm>
            <a:off x="153669" y="890587"/>
            <a:ext cx="8603300"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Découvrir tout ce qui y vit, et reconnaître le rôle et la valeur de la biodiversité.</a:t>
            </a:r>
          </a:p>
        </p:txBody>
      </p:sp>
      <p:pic>
        <p:nvPicPr>
          <p:cNvPr id="114"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15"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Observer la végétation spontanée</a:t>
            </a:r>
          </a:p>
        </p:txBody>
      </p:sp>
      <p:sp>
        <p:nvSpPr>
          <p:cNvPr id="116" name="Ces espaces peuvent accueillir une végétation spontanée, et sont des refuges et des garde-mangers indispensables pour la faune.…"/>
          <p:cNvSpPr txBox="1"/>
          <p:nvPr/>
        </p:nvSpPr>
        <p:spPr>
          <a:xfrm>
            <a:off x="151136" y="1437569"/>
            <a:ext cx="8841728" cy="48362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Sur un territoire, il existe toujours des espaces qui ne remplissent aucune fonction économique mais qui peuvent être valorisés pour la biodiversité. Exemple : berges des cours d’eau, talus, terrains vagues, espaces verts, parcs publics…</a:t>
            </a:r>
          </a:p>
          <a:p>
            <a:pPr algn="just">
              <a:defRPr sz="1600"/>
            </a:pPr>
          </a:p>
          <a:p>
            <a:pPr algn="just">
              <a:defRPr sz="1600"/>
            </a:pPr>
            <a:r>
              <a:t>Ces espaces peuvent accueillir une végétation spontanée, et sont des refuges et des garde-mangers indispensables pour la faune.</a:t>
            </a:r>
          </a:p>
          <a:p>
            <a:pPr algn="just">
              <a:defRPr sz="1600"/>
            </a:pPr>
            <a:r>
              <a:t>Ils forment des couloirs de milieux naturels, essentiels aux déplacements des espèces et au brassage génétique. Ils ont de nombreuses fonctions :</a:t>
            </a:r>
          </a:p>
          <a:p>
            <a:pPr>
              <a:defRPr sz="1800"/>
            </a:pPr>
          </a:p>
          <a:p>
            <a:pPr lvl="1" marL="561471" indent="-180472">
              <a:buSzPct val="100000"/>
              <a:buChar char="•"/>
              <a:defRPr sz="1600"/>
            </a:pPr>
            <a:r>
              <a:t>Fonction alimentaire</a:t>
            </a:r>
          </a:p>
          <a:p>
            <a:pPr lvl="2" indent="457200">
              <a:defRPr sz="1800"/>
            </a:pPr>
            <a:r>
              <a:t>  </a:t>
            </a:r>
            <a:r>
              <a:rPr sz="1200"/>
              <a:t>Nectar et pollen pour les butineurs, graminées aux épis chargés de graines pour les oiseaux…</a:t>
            </a:r>
          </a:p>
          <a:p>
            <a:pPr lvl="1" marL="561471" indent="-180472">
              <a:buSzPct val="100000"/>
              <a:buChar char="•"/>
              <a:defRPr sz="1600"/>
            </a:pPr>
            <a:r>
              <a:t>Fonction protectrice</a:t>
            </a:r>
          </a:p>
          <a:p>
            <a:pPr lvl="2" indent="457200">
              <a:defRPr sz="1800"/>
            </a:pPr>
            <a:r>
              <a:t>  </a:t>
            </a:r>
            <a:r>
              <a:rPr sz="1200"/>
              <a:t>Protection indispensable contre les intempéries, le froid hivernal et l’ardeur du soleil en été.</a:t>
            </a:r>
            <a:endParaRPr sz="1200"/>
          </a:p>
          <a:p>
            <a:pPr lvl="1" marL="561471" indent="-180472">
              <a:buSzPct val="100000"/>
              <a:buChar char="•"/>
              <a:defRPr sz="1600"/>
            </a:pPr>
            <a:r>
              <a:t>Fonction pour la reproduction</a:t>
            </a:r>
          </a:p>
          <a:p>
            <a:pPr lvl="1" indent="228600">
              <a:defRPr sz="1800"/>
            </a:pPr>
            <a:r>
              <a:t>     </a:t>
            </a:r>
            <a:r>
              <a:rPr sz="1200"/>
              <a:t>Les escargots pondent dans l’humus et les débris végétaux, les papillons déposent leurs oeufs dans l’herbe…</a:t>
            </a:r>
            <a:endParaRPr sz="1200"/>
          </a:p>
          <a:p>
            <a:pPr lvl="1" marL="561471" indent="-180472">
              <a:buSzPct val="100000"/>
              <a:buChar char="•"/>
              <a:defRPr sz="1600"/>
            </a:pPr>
            <a:r>
              <a:t>Fonction pour l’eau, les sols, le climat</a:t>
            </a:r>
          </a:p>
          <a:p>
            <a:pPr lvl="2" indent="457200">
              <a:defRPr sz="1800"/>
            </a:pPr>
            <a:r>
              <a:t>  </a:t>
            </a:r>
            <a:r>
              <a:rPr sz="1200"/>
              <a:t>Les bandes herbeuses protègent contre l’érosion des sols. La végétation herbeuse préserve l’humidité des sols.</a:t>
            </a:r>
            <a:endParaRPr sz="1200"/>
          </a:p>
          <a:p>
            <a:pPr lvl="1" marL="561471" indent="-180472">
              <a:buSzPct val="100000"/>
              <a:buChar char="•"/>
              <a:defRPr sz="1600"/>
            </a:pPr>
            <a:r>
              <a:t>Fonction pour l’agriculture</a:t>
            </a:r>
          </a:p>
          <a:p>
            <a:pPr lvl="2" marL="444500" indent="12700">
              <a:defRPr sz="1800"/>
            </a:pPr>
            <a:r>
              <a:t>  </a:t>
            </a:r>
            <a:r>
              <a:rPr sz="1200"/>
              <a:t>Les espaces d’herbes et de haies sont des réservoirs indispensables pour le cycle de vie de nombreuses espèces auxiliaires qui aident l’agriculture à se défendre contre les ennemis des cultures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19"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20"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1" name="La gestion dite différenciée est le fondement des pratiques respectueuses de la biodiversité"/>
          <p:cNvSpPr txBox="1"/>
          <p:nvPr/>
        </p:nvSpPr>
        <p:spPr>
          <a:xfrm>
            <a:off x="153669" y="877887"/>
            <a:ext cx="8603300" cy="617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La gestion dite différenciée est le fondement des pratiques respectueuses de la biodiversité.</a:t>
            </a:r>
          </a:p>
        </p:txBody>
      </p:sp>
      <p:pic>
        <p:nvPicPr>
          <p:cNvPr id="122"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23" name="Ne jamais intervenir partout en même temps"/>
          <p:cNvSpPr txBox="1"/>
          <p:nvPr/>
        </p:nvSpPr>
        <p:spPr>
          <a:xfrm>
            <a:off x="323848" y="130788"/>
            <a:ext cx="6766398"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Ne jamais intervenir partout en même temps</a:t>
            </a:r>
          </a:p>
        </p:txBody>
      </p:sp>
      <p:sp>
        <p:nvSpPr>
          <p:cNvPr id="124" name="L’intensification de la gestion des prairies fait que le nombre d’espèces végétales et animales s’effondre ; les espèces spécialisées disparaissent, et seules les moins exigeantes parviennent à survivre.…"/>
          <p:cNvSpPr txBox="1"/>
          <p:nvPr/>
        </p:nvSpPr>
        <p:spPr>
          <a:xfrm>
            <a:off x="171321" y="1737828"/>
            <a:ext cx="8764846" cy="2142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L’intensification de la gestion des prairies fait que le nombre d’espèces végétales et animales s’effondre ; les espèces spécialisées disparaissent, et seules les moins exigeantes parviennent à survivre.</a:t>
            </a:r>
          </a:p>
          <a:p>
            <a:pPr algn="just">
              <a:defRPr sz="1600"/>
            </a:pPr>
          </a:p>
          <a:p>
            <a:pPr algn="just">
              <a:defRPr sz="1600"/>
            </a:pPr>
            <a:r>
              <a:t>La gestion différenciée permet de créer des zones non fauchées qui offrent nourriture et refuge pour la faune.</a:t>
            </a:r>
          </a:p>
          <a:p>
            <a:pPr algn="just">
              <a:defRPr sz="1600"/>
            </a:pPr>
          </a:p>
          <a:p>
            <a:pPr algn="just">
              <a:defRPr sz="1600"/>
            </a:pPr>
            <a:r>
              <a:t>Les espaces de gazon, écologiquement très pauvres, laissent la place à des milieux prairiaux beaucoup plus riches.</a:t>
            </a:r>
          </a:p>
        </p:txBody>
      </p:sp>
      <p:pic>
        <p:nvPicPr>
          <p:cNvPr id="125" name="Gestion_differenciee_Valdalliere_Espaces-verts_Bayeux.jpg" descr="Gestion_differenciee_Valdalliere_Espaces-verts_Bayeux.jpg"/>
          <p:cNvPicPr>
            <a:picLocks noChangeAspect="1"/>
          </p:cNvPicPr>
          <p:nvPr/>
        </p:nvPicPr>
        <p:blipFill>
          <a:blip r:embed="rId4">
            <a:extLst/>
          </a:blip>
          <a:stretch>
            <a:fillRect/>
          </a:stretch>
        </p:blipFill>
        <p:spPr>
          <a:xfrm>
            <a:off x="2162674" y="4311632"/>
            <a:ext cx="4585290" cy="1568655"/>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28"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29"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0" name="Il existe des espaces qui ne remplissent aucune fonction économique mais qui peuvent être valorisés pour la biodiversité"/>
          <p:cNvSpPr txBox="1"/>
          <p:nvPr/>
        </p:nvSpPr>
        <p:spPr>
          <a:xfrm>
            <a:off x="153669" y="877887"/>
            <a:ext cx="8603300" cy="617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Epargner aux moins 20 à 30 % de zones herbacées jusqu’à la campagne de fauche suivante.</a:t>
            </a:r>
          </a:p>
        </p:txBody>
      </p:sp>
      <p:pic>
        <p:nvPicPr>
          <p:cNvPr id="131"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32"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Laisser des zones refuges durant l’hiver</a:t>
            </a:r>
          </a:p>
        </p:txBody>
      </p:sp>
      <p:sp>
        <p:nvSpPr>
          <p:cNvPr id="133" name="Ces espaces peuvent accueillir une végétation spontanée, et sont des refuges et des garde-mangers indispensables pour la faune.…"/>
          <p:cNvSpPr txBox="1"/>
          <p:nvPr/>
        </p:nvSpPr>
        <p:spPr>
          <a:xfrm>
            <a:off x="151136" y="1653470"/>
            <a:ext cx="8841728" cy="40463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defRPr sz="1600"/>
            </a:pPr>
            <a:r>
              <a:t>Des zones refuges ni broyées ni fauchées permettent à la faune de survivre à l’hiver et d’accomplir son cycle biologique en lui offrant :</a:t>
            </a:r>
          </a:p>
          <a:p>
            <a:pPr marL="469900" indent="-469900" algn="ctr">
              <a:defRPr sz="1800"/>
            </a:pPr>
          </a:p>
          <a:p>
            <a:pPr lvl="1" marL="561471" indent="-180472">
              <a:buSzPct val="100000"/>
              <a:buChar char="•"/>
              <a:defRPr sz="1600"/>
            </a:pPr>
            <a:r>
              <a:t>Un abri hivernal</a:t>
            </a:r>
          </a:p>
          <a:p>
            <a:pPr lvl="2" marL="444500" indent="12700">
              <a:defRPr sz="1800"/>
            </a:pPr>
            <a:r>
              <a:t>  </a:t>
            </a:r>
            <a:r>
              <a:rPr sz="1200"/>
              <a:t>Le matelas de matières végétales protège les mammifères ; quelques insectes font leurs nids dans les tiges creuses ; les broussailles et les tiges herbacées abritent les hérissons.</a:t>
            </a:r>
            <a:endParaRPr sz="1200"/>
          </a:p>
          <a:p>
            <a:pPr lvl="2" indent="457200">
              <a:defRPr sz="1200"/>
            </a:pPr>
          </a:p>
          <a:p>
            <a:pPr lvl="1" marL="561471" indent="-180472">
              <a:buSzPct val="100000"/>
              <a:buChar char="•"/>
              <a:defRPr sz="1600"/>
            </a:pPr>
            <a:r>
              <a:t>Une nourriture hivernale</a:t>
            </a:r>
          </a:p>
          <a:p>
            <a:pPr lvl="2" marL="444500" indent="12700">
              <a:defRPr sz="1800"/>
            </a:pPr>
            <a:r>
              <a:t>  </a:t>
            </a:r>
            <a:r>
              <a:rPr sz="1200"/>
              <a:t>Dans les zones non fauchées, les épis de graminées sont préservés. Bien que desséchés, ils renferment des graines riches en glucides qui permettent aux granivores de surmonter les rigueurs de l’hiver.</a:t>
            </a:r>
            <a:endParaRPr sz="1200"/>
          </a:p>
          <a:p>
            <a:pPr lvl="2" indent="457200">
              <a:defRPr sz="1200"/>
            </a:pPr>
          </a:p>
          <a:p>
            <a:pPr lvl="1" marL="561471" indent="-180472">
              <a:buSzPct val="100000"/>
              <a:buChar char="•"/>
              <a:defRPr sz="1600"/>
            </a:pPr>
            <a:r>
              <a:t>Une nurserie hivernale</a:t>
            </a:r>
          </a:p>
          <a:p>
            <a:pPr lvl="2" marL="444500" indent="12700">
              <a:defRPr sz="1800"/>
            </a:pPr>
            <a:r>
              <a:t>  </a:t>
            </a:r>
            <a:r>
              <a:rPr sz="1200"/>
              <a:t>Les zones refuges permettent à de nombreux arthropodes de terminer leur développement. La grande majorité des papillons accomplit la totalité de son cycle biologique dans la strate herbacée.</a:t>
            </a:r>
            <a:endParaRPr sz="1200"/>
          </a:p>
          <a:p>
            <a:pPr lvl="2" indent="457200">
              <a:defRPr sz="1200"/>
            </a:pPr>
          </a:p>
          <a:p>
            <a:pPr lvl="1" marL="561471" indent="-180472">
              <a:buSzPct val="100000"/>
              <a:buChar char="•"/>
              <a:defRPr sz="1600"/>
            </a:pPr>
            <a:r>
              <a:t>Un rôle hydraulique</a:t>
            </a:r>
          </a:p>
          <a:p>
            <a:pPr lvl="2" marL="444500" indent="12700">
              <a:defRPr sz="1800"/>
            </a:pPr>
            <a:r>
              <a:t>  </a:t>
            </a:r>
            <a:r>
              <a:rPr sz="1200"/>
              <a:t>Lors des fortes pluies d’hiver, une bande végétale d’herbes hautes est plus efficace comme tampon absorbant et contient mieux l’érosion des terres.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36"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37"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8" name="Il existe des espaces qui ne remplissent aucune fonction économique mais qui peuvent être valorisés pour la biodiversité"/>
          <p:cNvSpPr txBox="1"/>
          <p:nvPr/>
        </p:nvSpPr>
        <p:spPr>
          <a:xfrm>
            <a:off x="153669" y="877887"/>
            <a:ext cx="8603300" cy="617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i="1" sz="1800"/>
            </a:lvl1pPr>
          </a:lstStyle>
          <a:p>
            <a:pPr/>
            <a:r>
              <a:t>Faucher signifie qu’il y a un point de coupe, et que l’herbe tombe. La barre de coupe tue moins que le broyage. Il convient d’adapter le matériel.</a:t>
            </a:r>
          </a:p>
        </p:txBody>
      </p:sp>
      <p:pic>
        <p:nvPicPr>
          <p:cNvPr id="139"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40"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Faucher pas broyer !</a:t>
            </a:r>
          </a:p>
        </p:txBody>
      </p:sp>
      <p:sp>
        <p:nvSpPr>
          <p:cNvPr id="141" name="Ces espaces peuvent accueillir une végétation spontanée, et sont des refuges et des garde-mangers indispensables pour la faune.…"/>
          <p:cNvSpPr txBox="1"/>
          <p:nvPr/>
        </p:nvSpPr>
        <p:spPr>
          <a:xfrm>
            <a:off x="151136" y="1704270"/>
            <a:ext cx="8841728" cy="2827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Le passage d’une épareuse ou d’une tondeuse (broyeur à fléaux) qui coupe et broie la végétation entraîne l’effondrement des populations d’insectes.</a:t>
            </a:r>
          </a:p>
          <a:p>
            <a:pPr algn="just">
              <a:defRPr sz="1600"/>
            </a:pPr>
          </a:p>
          <a:p>
            <a:pPr algn="just">
              <a:defRPr sz="1600"/>
            </a:pPr>
            <a:r>
              <a:t>La barre de coupe et en premier lieu la moto-faucheuse manuelle sont nettement plus respectueuses de la faune.</a:t>
            </a:r>
          </a:p>
          <a:p>
            <a:pPr algn="just">
              <a:defRPr sz="1600"/>
            </a:pPr>
          </a:p>
          <a:p>
            <a:pPr algn="just">
              <a:defRPr sz="1600"/>
            </a:pPr>
            <a:r>
              <a:t>Un broyeur à fléaux tue ou blesse un pourcentage élevé d’animaux, entre 35 et 100 %. </a:t>
            </a:r>
          </a:p>
          <a:p>
            <a:pPr algn="just">
              <a:defRPr sz="1600"/>
            </a:pPr>
            <a:r>
              <a:t>La moto-faucheuse a l’impact le plus faible, suivi du tracteur avec barre de coupe. Les taux de morts et blessés augmentent avec une faucheuse rotative et font un bond lorsqu’une conditionneuse lui est associée.</a:t>
            </a:r>
          </a:p>
          <a:p>
            <a:pPr algn="just">
              <a:defRPr sz="1600"/>
            </a:pPr>
          </a:p>
          <a:p>
            <a:pPr algn="just">
              <a:defRPr sz="1600"/>
            </a:pPr>
            <a:r>
              <a:t>Contrairement aux idées reçues de très nombreux animaux ne peuvent pas fuir.</a:t>
            </a:r>
          </a:p>
        </p:txBody>
      </p:sp>
      <p:pic>
        <p:nvPicPr>
          <p:cNvPr id="142" name="354.jpg" descr="354.jpg"/>
          <p:cNvPicPr>
            <a:picLocks noChangeAspect="1"/>
          </p:cNvPicPr>
          <p:nvPr/>
        </p:nvPicPr>
        <p:blipFill>
          <a:blip r:embed="rId4">
            <a:extLst/>
          </a:blip>
          <a:stretch>
            <a:fillRect/>
          </a:stretch>
        </p:blipFill>
        <p:spPr>
          <a:xfrm>
            <a:off x="3542464" y="4659324"/>
            <a:ext cx="1664911" cy="166491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45"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46"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7" name="Il existe des espaces qui ne remplissent aucune fonction économique mais qui peuvent être valorisés pour la biodiversité"/>
          <p:cNvSpPr txBox="1"/>
          <p:nvPr/>
        </p:nvSpPr>
        <p:spPr>
          <a:xfrm>
            <a:off x="153669" y="877887"/>
            <a:ext cx="8603300"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Jamais moins que 10 cm, idéalement 15 ou 20 cm.</a:t>
            </a:r>
          </a:p>
        </p:txBody>
      </p:sp>
      <p:pic>
        <p:nvPicPr>
          <p:cNvPr id="148"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49"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Régler la hauteur de coupe à au moins 10 cm</a:t>
            </a:r>
          </a:p>
        </p:txBody>
      </p:sp>
      <p:sp>
        <p:nvSpPr>
          <p:cNvPr id="150" name="Ces espaces peuvent accueillir une végétation spontanée, et sont des refuges et des garde-mangers indispensables pour la faune.…"/>
          <p:cNvSpPr txBox="1"/>
          <p:nvPr/>
        </p:nvSpPr>
        <p:spPr>
          <a:xfrm>
            <a:off x="151136" y="1577270"/>
            <a:ext cx="8841728" cy="34646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800"/>
            </a:pPr>
            <a:r>
              <a:t>Des avantages économiques</a:t>
            </a:r>
          </a:p>
          <a:p>
            <a:pPr algn="just">
              <a:defRPr sz="1200"/>
            </a:pPr>
            <a:r>
              <a:t>Une coupe haute consomme moins de carburant qu’une coupe à ras.</a:t>
            </a:r>
          </a:p>
          <a:p>
            <a:pPr algn="just">
              <a:defRPr sz="1200"/>
            </a:pPr>
            <a:r>
              <a:t>L’usure du matériel est moins rapide.</a:t>
            </a:r>
          </a:p>
          <a:p>
            <a:pPr algn="just">
              <a:defRPr sz="1200"/>
            </a:pPr>
            <a:r>
              <a:t>Moins de dispersion des adventices et invasives.</a:t>
            </a:r>
          </a:p>
          <a:p>
            <a:pPr algn="just">
              <a:defRPr sz="1200"/>
            </a:pPr>
            <a:r>
              <a:t>Le système racinaire se développe mieux en profondeur.</a:t>
            </a:r>
          </a:p>
          <a:p>
            <a:pPr algn="just">
              <a:defRPr sz="1200"/>
            </a:pPr>
            <a:r>
              <a:t>La repousse ne sera pas plus rapide.</a:t>
            </a:r>
          </a:p>
          <a:p>
            <a:pPr algn="just">
              <a:defRPr sz="1800"/>
            </a:pPr>
          </a:p>
          <a:p>
            <a:pPr algn="just">
              <a:defRPr sz="1800"/>
            </a:pPr>
            <a:r>
              <a:t>Des animaux et des fleurs épargnés</a:t>
            </a:r>
          </a:p>
          <a:p>
            <a:pPr algn="just">
              <a:defRPr sz="1200"/>
            </a:pPr>
            <a:r>
              <a:t>Plus la fauche est haute, et plus les animaux qui se déplacent et vivent à la base des plantes sont épargnés.</a:t>
            </a:r>
          </a:p>
          <a:p>
            <a:pPr algn="just">
              <a:defRPr sz="1200"/>
            </a:pPr>
            <a:r>
              <a:t>La chaîne alimentaire subit moins de dommages.</a:t>
            </a:r>
          </a:p>
          <a:p>
            <a:pPr algn="just">
              <a:defRPr sz="1200"/>
            </a:pPr>
            <a:r>
              <a:t>Les oiseaux peuvent continuer à se nourrir d’invertébrés qui vivent dans la litière et les orthoptères de tiges et de feuilles.</a:t>
            </a:r>
          </a:p>
          <a:p>
            <a:pPr algn="just">
              <a:defRPr sz="1200"/>
            </a:pPr>
          </a:p>
          <a:p>
            <a:pPr algn="just">
              <a:defRPr sz="1800"/>
            </a:pPr>
            <a:r>
              <a:t>L’enjeu de l’eau, du sol et du climat</a:t>
            </a:r>
          </a:p>
          <a:p>
            <a:pPr algn="just">
              <a:defRPr sz="1200"/>
            </a:pPr>
            <a:r>
              <a:t>Une coupe haute génère moins d’érosion des talus.</a:t>
            </a:r>
          </a:p>
          <a:p>
            <a:pPr algn="just">
              <a:defRPr sz="1200"/>
            </a:pPr>
            <a:r>
              <a:t>Un gyrobroyage trop ras dégrade fortement les sols. Il accélère le dessèchement d’une terre ainsi mise à nu.</a:t>
            </a:r>
          </a:p>
          <a:p>
            <a:pPr algn="just">
              <a:defRPr sz="1200"/>
            </a:pPr>
            <a:r>
              <a:t>La végétation à ras ne pourra plus atténuer la chaleur par évaporation.</a:t>
            </a:r>
          </a:p>
          <a:p>
            <a:pPr algn="just">
              <a:defRPr sz="1200"/>
            </a:pPr>
            <a:r>
              <a:t>Avec une coupe haute, la végétation pourrait rester un peu plus verte pour protéger les sols et la faune, et réguler le microclimat.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53"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54"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5" name="Il existe des espaces qui ne remplissent aucune fonction économique mais qui peuvent être valorisés pour la biodiversité"/>
          <p:cNvSpPr txBox="1"/>
          <p:nvPr/>
        </p:nvSpPr>
        <p:spPr>
          <a:xfrm>
            <a:off x="153669" y="877887"/>
            <a:ext cx="8603300" cy="617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Une solution à condition de l’adapter au milieu sans sur-pâturer et de mettre en défens des zones refuges.</a:t>
            </a:r>
          </a:p>
        </p:txBody>
      </p:sp>
      <p:pic>
        <p:nvPicPr>
          <p:cNvPr id="156"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57"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Envisager le pâturage</a:t>
            </a:r>
          </a:p>
        </p:txBody>
      </p:sp>
      <p:sp>
        <p:nvSpPr>
          <p:cNvPr id="158" name="Ces espaces peuvent accueillir une végétation spontanée, et sont des refuges et des garde-mangers indispensables pour la faune.…"/>
          <p:cNvSpPr txBox="1"/>
          <p:nvPr/>
        </p:nvSpPr>
        <p:spPr>
          <a:xfrm>
            <a:off x="151136" y="1729670"/>
            <a:ext cx="8841728" cy="2827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Les mouvements et la progression des animaux sont doux et n’entraînent pas de destruction massive.</a:t>
            </a:r>
          </a:p>
          <a:p>
            <a:pPr algn="just">
              <a:defRPr sz="1600"/>
            </a:pPr>
          </a:p>
          <a:p>
            <a:pPr algn="just">
              <a:defRPr sz="1600"/>
            </a:pPr>
            <a:r>
              <a:t>Toutefois un pâturage ras supprime aussi abris, nourriture et pouponnière des invertébrés.</a:t>
            </a:r>
          </a:p>
          <a:p>
            <a:pPr algn="just">
              <a:defRPr sz="1600"/>
            </a:pPr>
          </a:p>
          <a:p>
            <a:pPr algn="just">
              <a:defRPr sz="1600"/>
            </a:pPr>
            <a:r>
              <a:t>Il est avantageux de mettre une partie des surfaces en défens, et de déménager les animaux sur une autre pâture avant qu’ils n’aient détruit toute la végétation.</a:t>
            </a:r>
          </a:p>
          <a:p>
            <a:pPr algn="just">
              <a:defRPr sz="1600"/>
            </a:pPr>
          </a:p>
          <a:p>
            <a:pPr algn="just">
              <a:defRPr sz="1600"/>
            </a:pPr>
            <a:r>
              <a:t>A plus long terme, le pâturage, à condition d’être extensif, crée sa propre biodiversité. </a:t>
            </a:r>
          </a:p>
          <a:p>
            <a:pPr algn="just">
              <a:defRPr sz="1600"/>
            </a:pPr>
          </a:p>
          <a:p>
            <a:pPr algn="just">
              <a:defRPr sz="1600"/>
            </a:pPr>
            <a:r>
              <a:t>Les animaux ont besoin de soins. Il importe d’éviter les vermifuges mortels pour les insectes coprophages.</a:t>
            </a:r>
          </a:p>
        </p:txBody>
      </p:sp>
      <p:pic>
        <p:nvPicPr>
          <p:cNvPr id="159" name="6772_eco_paturage_les_vaches_et_moutons_jardiniers.show.jpg" descr="6772_eco_paturage_les_vaches_et_moutons_jardiniers.show.jpg"/>
          <p:cNvPicPr>
            <a:picLocks noChangeAspect="1"/>
          </p:cNvPicPr>
          <p:nvPr/>
        </p:nvPicPr>
        <p:blipFill>
          <a:blip r:embed="rId4">
            <a:extLst/>
          </a:blip>
          <a:stretch>
            <a:fillRect/>
          </a:stretch>
        </p:blipFill>
        <p:spPr>
          <a:xfrm>
            <a:off x="3008051" y="4537566"/>
            <a:ext cx="2733739" cy="181983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28"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29" name="Numéro de diapositive"/>
          <p:cNvSpPr txBox="1"/>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31" name="SOMMAIRE"/>
          <p:cNvSpPr txBox="1"/>
          <p:nvPr/>
        </p:nvSpPr>
        <p:spPr>
          <a:xfrm>
            <a:off x="323845" y="156932"/>
            <a:ext cx="5100646" cy="3401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sz="2000">
                <a:solidFill>
                  <a:srgbClr val="FFFFFF"/>
                </a:solidFill>
                <a:latin typeface="Calibri"/>
                <a:ea typeface="Calibri"/>
                <a:cs typeface="Calibri"/>
                <a:sym typeface="Calibri"/>
              </a:defRPr>
            </a:lvl1pPr>
          </a:lstStyle>
          <a:p>
            <a:pPr/>
            <a:r>
              <a:t>SOMMAIRE</a:t>
            </a:r>
          </a:p>
        </p:txBody>
      </p:sp>
      <p:sp>
        <p:nvSpPr>
          <p:cNvPr id="32" name="Les enjeux…"/>
          <p:cNvSpPr txBox="1"/>
          <p:nvPr/>
        </p:nvSpPr>
        <p:spPr>
          <a:xfrm>
            <a:off x="514032" y="1144587"/>
            <a:ext cx="7979410" cy="28263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457200">
              <a:spcBef>
                <a:spcPts val="1800"/>
              </a:spcBef>
              <a:buSzPct val="100000"/>
              <a:buAutoNum type="arabicPeriod" startAt="1"/>
              <a:defRPr b="1" sz="2000"/>
            </a:pPr>
            <a:r>
              <a:t>Les enjeux</a:t>
            </a:r>
          </a:p>
          <a:p>
            <a:pPr lvl="1" marL="581525" indent="-200525">
              <a:spcBef>
                <a:spcPts val="1800"/>
              </a:spcBef>
              <a:buSzPct val="100000"/>
              <a:buChar char="-"/>
              <a:defRPr b="1" sz="1700"/>
            </a:pPr>
            <a:r>
              <a:t>La biodiversité c’est quoi ?</a:t>
            </a:r>
          </a:p>
          <a:p>
            <a:pPr lvl="1" marL="581525" indent="-200525">
              <a:spcBef>
                <a:spcPts val="1800"/>
              </a:spcBef>
              <a:buSzPct val="100000"/>
              <a:buChar char="-"/>
              <a:defRPr b="1" sz="1700"/>
            </a:pPr>
            <a:r>
              <a:t>Les bénéfices de la biodiversité</a:t>
            </a:r>
          </a:p>
          <a:p>
            <a:pPr lvl="1" marL="581525" indent="-200525">
              <a:spcBef>
                <a:spcPts val="1800"/>
              </a:spcBef>
              <a:buSzPct val="100000"/>
              <a:buChar char="-"/>
              <a:defRPr b="1" sz="1700"/>
            </a:pPr>
            <a:r>
              <a:t>Les menaces pour la biodiversité</a:t>
            </a:r>
          </a:p>
          <a:p>
            <a:pPr lvl="1" marL="581525" indent="-200525">
              <a:spcBef>
                <a:spcPts val="1800"/>
              </a:spcBef>
              <a:buSzPct val="100000"/>
              <a:buChar char="-"/>
              <a:defRPr b="1" sz="1700"/>
            </a:pPr>
            <a:r>
              <a:t>Les conséquences pour la biodiversité</a:t>
            </a:r>
          </a:p>
          <a:p>
            <a:pPr marL="457200" indent="-457200">
              <a:spcBef>
                <a:spcPts val="1800"/>
              </a:spcBef>
              <a:buSzPct val="100000"/>
              <a:buAutoNum type="arabicPeriod" startAt="1"/>
              <a:defRPr b="1" sz="2000"/>
            </a:pPr>
            <a:r>
              <a:t>Les 10 principes pour la gestion des zones herbeuses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62"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63" name="Numéro de diapositive"/>
          <p:cNvSpPr txBox="1"/>
          <p:nvPr>
            <p:ph type="sldNum" sz="quarter" idx="4294967295"/>
          </p:nvPr>
        </p:nvSpPr>
        <p:spPr>
          <a:xfrm>
            <a:off x="8384892"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4" name="Il existe des espaces qui ne remplissent aucune fonction économique mais qui peuvent être valorisés pour la biodiversité"/>
          <p:cNvSpPr txBox="1"/>
          <p:nvPr/>
        </p:nvSpPr>
        <p:spPr>
          <a:xfrm>
            <a:off x="153669" y="877887"/>
            <a:ext cx="8603300" cy="617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Optimiser les pratiques pour qu’elles soient compatibles avec la préservation de la faune.</a:t>
            </a:r>
          </a:p>
        </p:txBody>
      </p:sp>
      <p:pic>
        <p:nvPicPr>
          <p:cNvPr id="165"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66"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Exporter les végétaux fauchés avec précaution</a:t>
            </a:r>
          </a:p>
        </p:txBody>
      </p:sp>
      <p:sp>
        <p:nvSpPr>
          <p:cNvPr id="167" name="Ces espaces peuvent accueillir une végétation spontanée, et sont des refuges et des garde-mangers indispensables pour la faune.…"/>
          <p:cNvSpPr txBox="1"/>
          <p:nvPr/>
        </p:nvSpPr>
        <p:spPr>
          <a:xfrm>
            <a:off x="132878" y="1579938"/>
            <a:ext cx="8841731" cy="44789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Laisser le mulch sur place est facile, mais a de gros inconvénients.</a:t>
            </a:r>
          </a:p>
          <a:p>
            <a:pPr algn="just">
              <a:defRPr sz="1600"/>
            </a:pPr>
          </a:p>
          <a:p>
            <a:pPr algn="just">
              <a:defRPr sz="1600"/>
            </a:pPr>
            <a:r>
              <a:t>Apports de nutriments (en trop)</a:t>
            </a:r>
          </a:p>
          <a:p>
            <a:pPr algn="just">
              <a:defRPr sz="1200"/>
            </a:pPr>
            <a:r>
              <a:t>Le mulch enrichit le milieu en éléments fertilisants et favorise les plantes qui aiment cela, dont les orties, au détriment des autres espèces.</a:t>
            </a:r>
          </a:p>
          <a:p>
            <a:pPr algn="just">
              <a:defRPr sz="1600"/>
            </a:pPr>
            <a:r>
              <a:t>Exporter : plus de biodiversité, moins d’entretien par la suite</a:t>
            </a:r>
          </a:p>
          <a:p>
            <a:pPr algn="just">
              <a:defRPr sz="1200"/>
            </a:pPr>
            <a:r>
              <a:t>Pour obtenir un milieu riche en fleurs il faut qu’il soit appauvri en nutriments, donc il faut exporter les végétaux coupés. Plus le sol devient maigre, moins la végétation sera abondante et moins elle devra être fauchée. </a:t>
            </a:r>
          </a:p>
          <a:p>
            <a:pPr algn="just">
              <a:defRPr sz="1600"/>
            </a:pPr>
          </a:p>
          <a:p>
            <a:pPr algn="just">
              <a:defRPr sz="1600"/>
            </a:pPr>
            <a:r>
              <a:t>Si le ramassage se fait par aspiration toute la petite faune est aspirée et détruite. Un compromis consiste à laisser l’herbe fauchée pendant au moins deux jours sur place pour que la petite faune puisse se sauver.</a:t>
            </a:r>
          </a:p>
          <a:p>
            <a:pPr algn="just">
              <a:defRPr sz="1600"/>
            </a:pPr>
          </a:p>
          <a:p>
            <a:pPr algn="just">
              <a:defRPr sz="1600"/>
            </a:pPr>
            <a:r>
              <a:t>Que faire des végétaux fauchés ?</a:t>
            </a:r>
          </a:p>
          <a:p>
            <a:pPr lvl="1" marL="501314" indent="-120313" algn="just">
              <a:buSzPct val="100000"/>
              <a:buChar char="•"/>
              <a:defRPr sz="1200"/>
            </a:pPr>
            <a:r>
              <a:t>Les laisser sur site en rassemblant les végétaux coupés (habitat pour les hérissons, orvets, forficules…)</a:t>
            </a:r>
          </a:p>
          <a:p>
            <a:pPr lvl="1" marL="501314" indent="-120313" algn="just">
              <a:buSzPct val="100000"/>
              <a:buChar char="•"/>
              <a:defRPr sz="1200"/>
            </a:pPr>
            <a:r>
              <a:t>Le compostage </a:t>
            </a:r>
          </a:p>
          <a:p>
            <a:pPr lvl="1" marL="501314" indent="-120313" algn="just">
              <a:buSzPct val="100000"/>
              <a:buChar char="•"/>
              <a:defRPr sz="1200"/>
            </a:pPr>
            <a:r>
              <a:t>Mise à disposition de foin pour les particuliers pour leurs jardins ou leurs animaux domestiques</a:t>
            </a:r>
          </a:p>
          <a:p>
            <a:pPr algn="just">
              <a:defRPr sz="1200"/>
            </a:pPr>
          </a:p>
          <a:p>
            <a:pPr algn="just">
              <a:defRPr sz="1600"/>
            </a:pPr>
            <a:r>
              <a:t>La valorisation énergétique est possible par méthanisation, combustion directe ou fabrication de granulés (pellets) ou briquettes. Cette solution est pertinente pour de longs linéaires ou en cas de mutualisation des espaces communaux.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70"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71"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Il existe des espaces qui ne remplissent aucune fonction économique mais qui peuvent être valorisés pour la biodiversité"/>
          <p:cNvSpPr txBox="1"/>
          <p:nvPr/>
        </p:nvSpPr>
        <p:spPr>
          <a:xfrm>
            <a:off x="153669" y="877887"/>
            <a:ext cx="8603300" cy="617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Ne pas faucher au bord de l’eau. Faucher en hiver, par secteurs. Laisser un tiers en zone refuge.</a:t>
            </a:r>
          </a:p>
        </p:txBody>
      </p:sp>
      <p:pic>
        <p:nvPicPr>
          <p:cNvPr id="173"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74"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Protéger les fossés, mares et zones humides</a:t>
            </a:r>
          </a:p>
        </p:txBody>
      </p:sp>
      <p:sp>
        <p:nvSpPr>
          <p:cNvPr id="175" name="Ces espaces peuvent accueillir une végétation spontanée, et sont des refuges et des garde-mangers indispensables pour la faune.…"/>
          <p:cNvSpPr txBox="1"/>
          <p:nvPr/>
        </p:nvSpPr>
        <p:spPr>
          <a:xfrm>
            <a:off x="151136" y="1755070"/>
            <a:ext cx="8841728" cy="21438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Préserver la végétation des berges avec une fauche hivernale par sections.</a:t>
            </a:r>
          </a:p>
          <a:p>
            <a:pPr algn="just">
              <a:defRPr sz="1200"/>
            </a:pPr>
            <a:r>
              <a:t>Sur les abords de la zone en eau, il convient de respecter un retrait non fauché de 2 à 5 m, pour maintenir la végétation des berges, voir la restaurer.</a:t>
            </a:r>
          </a:p>
          <a:p>
            <a:pPr algn="just">
              <a:defRPr sz="1200"/>
            </a:pPr>
            <a:r>
              <a:t>Une fauche différenciée peut être pratiquée en période hivernale d’octobre à février.</a:t>
            </a:r>
          </a:p>
          <a:p>
            <a:pPr algn="just">
              <a:defRPr sz="1200"/>
            </a:pPr>
            <a:r>
              <a:t>L’exportation des produits de fauche est avantageuse.</a:t>
            </a:r>
          </a:p>
          <a:p>
            <a:pPr algn="just">
              <a:defRPr sz="1200"/>
            </a:pPr>
          </a:p>
          <a:p>
            <a:pPr algn="just">
              <a:defRPr sz="1600"/>
            </a:pPr>
            <a:r>
              <a:t>Une gestion fine pour les roselières</a:t>
            </a:r>
          </a:p>
          <a:p>
            <a:pPr algn="just">
              <a:defRPr sz="1200"/>
            </a:pPr>
            <a:r>
              <a:t>Les roselières sont des biotopes particuliers, indispensables pour de nombreuses espèces.</a:t>
            </a:r>
          </a:p>
          <a:p>
            <a:pPr algn="just">
              <a:defRPr sz="1200"/>
            </a:pPr>
            <a:r>
              <a:t>Certains oiseaux y nichent jusqu’à mi-août.</a:t>
            </a:r>
          </a:p>
          <a:p>
            <a:pPr algn="just">
              <a:defRPr sz="1200"/>
            </a:pPr>
            <a:r>
              <a:t>Les roselières ne nécessitent pas forcément une intervention.</a:t>
            </a:r>
          </a:p>
          <a:p>
            <a:pPr algn="just">
              <a:defRPr sz="1200"/>
            </a:pPr>
            <a:r>
              <a:t>Des zones refuges par segments ou par bouquets sont indispensables.</a:t>
            </a:r>
          </a:p>
        </p:txBody>
      </p:sp>
      <p:pic>
        <p:nvPicPr>
          <p:cNvPr id="176" name="mpmare-06-ensoleillement-mare-naturelle-bassin-naturel.jpeg" descr="mpmare-06-ensoleillement-mare-naturelle-bassin-naturel.jpeg"/>
          <p:cNvPicPr>
            <a:picLocks noChangeAspect="1"/>
          </p:cNvPicPr>
          <p:nvPr/>
        </p:nvPicPr>
        <p:blipFill>
          <a:blip r:embed="rId4">
            <a:extLst/>
          </a:blip>
          <a:stretch>
            <a:fillRect/>
          </a:stretch>
        </p:blipFill>
        <p:spPr>
          <a:xfrm>
            <a:off x="2785360" y="4279703"/>
            <a:ext cx="3179118" cy="1788256"/>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79"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80"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1" name="Il existe des espaces qui ne remplissent aucune fonction économique mais qui peuvent être valorisés pour la biodiversité"/>
          <p:cNvSpPr txBox="1"/>
          <p:nvPr/>
        </p:nvSpPr>
        <p:spPr>
          <a:xfrm>
            <a:off x="153669" y="877887"/>
            <a:ext cx="8603300" cy="6173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Préserver les haies, tas de bois, tas de pierres, arbres morts, plantes grimpantes… Quant aux clôtures, laisser des passages pour la faune.</a:t>
            </a:r>
          </a:p>
        </p:txBody>
      </p:sp>
      <p:pic>
        <p:nvPicPr>
          <p:cNvPr id="182"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83"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Préserver les milieux particuliers</a:t>
            </a:r>
          </a:p>
        </p:txBody>
      </p:sp>
      <p:sp>
        <p:nvSpPr>
          <p:cNvPr id="184" name="Ces espaces peuvent accueillir une végétation spontanée, et sont des refuges et des garde-mangers indispensables pour la faune.…"/>
          <p:cNvSpPr txBox="1"/>
          <p:nvPr/>
        </p:nvSpPr>
        <p:spPr>
          <a:xfrm>
            <a:off x="151136" y="1742370"/>
            <a:ext cx="8841728" cy="3513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Une belle haie pour la biodiversité est une haie étagée, avec une strate arborée et une strate arbustive, un ourlet d’herbes hautes a minima au pied de la haie et une bande herbacée. </a:t>
            </a:r>
          </a:p>
          <a:p>
            <a:pPr algn="just">
              <a:defRPr sz="1600"/>
            </a:pPr>
          </a:p>
          <a:p>
            <a:pPr algn="just">
              <a:defRPr sz="1600"/>
            </a:pPr>
            <a:r>
              <a:t>Une largeur d’une dizaine de mètres au moins est recommandée pour une fonctionnalité optimale.</a:t>
            </a:r>
          </a:p>
          <a:p>
            <a:pPr algn="just">
              <a:defRPr sz="1600"/>
            </a:pPr>
          </a:p>
          <a:p>
            <a:pPr algn="just">
              <a:defRPr sz="1600"/>
            </a:pPr>
            <a:r>
              <a:t>Pour offrir une bonne protection à la faune et notamment aux oiseaux nicheurs, le bas de la haie doit rester dense.</a:t>
            </a:r>
          </a:p>
          <a:p>
            <a:pPr algn="just">
              <a:defRPr sz="1600"/>
            </a:pPr>
          </a:p>
          <a:p>
            <a:pPr algn="just">
              <a:defRPr sz="1600"/>
            </a:pPr>
            <a:r>
              <a:t>Pour que la haie ne devienne pas trop creuse en bas, il est conseillé de rabattre la haie par sections afin de générer une repousse dense par le bas, et au besoin, d’enlever l’un ou l’autre arbre pour rajeunir ou éclaircir le milieu.</a:t>
            </a:r>
          </a:p>
          <a:p>
            <a:pPr algn="just">
              <a:defRPr sz="1600"/>
            </a:pPr>
          </a:p>
          <a:p>
            <a:pPr algn="just">
              <a:defRPr sz="1600"/>
            </a:pPr>
            <a:r>
              <a:t>L’évolution spontanée d’une zone herbeuse et d’une haie peut aussi être intéressante pour la biodiversité.</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187"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188" name="Numéro de diapositive"/>
          <p:cNvSpPr txBox="1"/>
          <p:nvPr>
            <p:ph type="sldNum" sz="quarter" idx="4294967295"/>
          </p:nvPr>
        </p:nvSpPr>
        <p:spPr>
          <a:xfrm>
            <a:off x="8384891" y="6245225"/>
            <a:ext cx="301905"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9" name="Il existe des espaces qui ne remplissent aucune fonction économique mais qui peuvent être valorisés pour la biodiversité"/>
          <p:cNvSpPr txBox="1"/>
          <p:nvPr/>
        </p:nvSpPr>
        <p:spPr>
          <a:xfrm>
            <a:off x="153669" y="801687"/>
            <a:ext cx="8603300" cy="3506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Etre attentif à la biodiversité est une démarche d’avant-garde.</a:t>
            </a:r>
          </a:p>
        </p:txBody>
      </p:sp>
      <p:pic>
        <p:nvPicPr>
          <p:cNvPr id="190"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191"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Informer, expliquer, sensibiliser</a:t>
            </a:r>
          </a:p>
        </p:txBody>
      </p:sp>
      <p:sp>
        <p:nvSpPr>
          <p:cNvPr id="192" name="Ces espaces peuvent accueillir une végétation spontanée, et sont des refuges et des garde-mangers indispensables pour la faune.…"/>
          <p:cNvSpPr txBox="1"/>
          <p:nvPr/>
        </p:nvSpPr>
        <p:spPr>
          <a:xfrm>
            <a:off x="151136" y="1208969"/>
            <a:ext cx="8841728" cy="52426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Transmettre les connaissances et l’enthousiasme, partager des valeurs et adopter des pratiques ayant plus de sens.</a:t>
            </a:r>
          </a:p>
          <a:p>
            <a:pPr algn="just">
              <a:defRPr sz="1600"/>
            </a:pPr>
          </a:p>
          <a:p>
            <a:pPr lvl="1" marL="541421" indent="-160420" algn="just">
              <a:buSzPct val="100000"/>
              <a:buChar char="•"/>
              <a:defRPr sz="1400"/>
            </a:pPr>
            <a:r>
              <a:t>L’interdiction des pesticides</a:t>
            </a:r>
          </a:p>
          <a:p>
            <a:pPr lvl="2" marL="76200" indent="381000" algn="just">
              <a:defRPr sz="1600"/>
            </a:pPr>
            <a:r>
              <a:t> </a:t>
            </a:r>
            <a:r>
              <a:rPr sz="1200"/>
              <a:t>Depuis le 1er janvier 2017 les collectivités ne peuvent plus utiliser de pesticides pour l’entretien des espaces verts, des forêts, des voiries et des promenades accessibles au public. Depuis le 1er janvier 2019, la vente de pesticides chimiques aux particuliers est interdite.</a:t>
            </a:r>
            <a:endParaRPr sz="1200"/>
          </a:p>
          <a:p>
            <a:pPr lvl="2" indent="457200" algn="just">
              <a:defRPr sz="1200"/>
            </a:pPr>
          </a:p>
          <a:p>
            <a:pPr lvl="1" marL="541421" indent="-160420" algn="just">
              <a:buSzPct val="100000"/>
              <a:buChar char="•"/>
              <a:defRPr sz="1400"/>
            </a:pPr>
            <a:r>
              <a:t>Le machinisme</a:t>
            </a:r>
          </a:p>
          <a:p>
            <a:pPr lvl="2" marL="76200" indent="381000" algn="just">
              <a:defRPr sz="1200"/>
            </a:pPr>
            <a:r>
              <a:t>  Les engins utilisés pour l’entretien des espaces sont souvent inadaptés à la biodiversité. Dès que c’est possible il faudra recourir à la barre de coupe, réglée à la bonne hauteur.</a:t>
            </a:r>
          </a:p>
          <a:p>
            <a:pPr lvl="2" indent="457200" algn="just">
              <a:defRPr sz="1200"/>
            </a:pPr>
            <a:r>
              <a:t> </a:t>
            </a:r>
          </a:p>
          <a:p>
            <a:pPr lvl="1" marL="541421" indent="-160420" algn="just">
              <a:buSzPct val="100000"/>
              <a:buChar char="•"/>
              <a:defRPr sz="1400"/>
            </a:pPr>
            <a:r>
              <a:t>La gestion différenciée des espaces semis-naturels</a:t>
            </a:r>
          </a:p>
          <a:p>
            <a:pPr lvl="2" marL="76200" indent="381000" algn="just">
              <a:defRPr sz="1600"/>
            </a:pPr>
            <a:r>
              <a:t> </a:t>
            </a:r>
            <a:r>
              <a:rPr sz="1200"/>
              <a:t>Certaines communes expérimentent déjà la gestion différenciée en milieu urbain voire même rural pour respecter la végétation spontanée.</a:t>
            </a:r>
            <a:r>
              <a:t> </a:t>
            </a:r>
          </a:p>
          <a:p>
            <a:pPr marL="76200" indent="-76200" algn="just">
              <a:defRPr sz="1600"/>
            </a:pPr>
          </a:p>
          <a:p>
            <a:pPr marL="76200" indent="-76200" algn="just">
              <a:defRPr sz="1600"/>
            </a:pPr>
            <a:r>
              <a:t>Reconnaitre la vraie valeur de la biodiversité</a:t>
            </a:r>
          </a:p>
          <a:p>
            <a:pPr marL="76200" indent="-76200" algn="just">
              <a:defRPr sz="1600"/>
            </a:pPr>
          </a:p>
          <a:p>
            <a:pPr lvl="1" marL="541421" indent="-160420" algn="just">
              <a:buSzPct val="100000"/>
              <a:buChar char="•"/>
              <a:defRPr sz="1200"/>
            </a:pPr>
            <a:r>
              <a:t>C’est une économie d’argent public de renoncer à des broyages ou des tontes répétées et inutiles. Il faut revoir les tâches des services espaces verts ou les cahiers des charges pour des prestation extérieures.</a:t>
            </a:r>
          </a:p>
          <a:p>
            <a:pPr lvl="1" marL="541421" indent="-160420" algn="just">
              <a:buSzPct val="100000"/>
              <a:buChar char="•"/>
              <a:defRPr sz="1200"/>
            </a:pPr>
            <a:r>
              <a:t>Le regard sur la végétation spontanée est en train de changer. Elle est inspirante et procure du bien-être. </a:t>
            </a:r>
          </a:p>
          <a:p>
            <a:pPr lvl="1" marL="541421" indent="-160420" algn="just">
              <a:buSzPct val="100000"/>
              <a:buChar char="•"/>
              <a:defRPr sz="1200"/>
            </a:pPr>
            <a:r>
              <a:t>Il existe plus de 35 000 espèces d’insectes en France et ils sont des partenaires indispensables de la vie sur terre.</a:t>
            </a:r>
          </a:p>
          <a:p>
            <a:pPr lvl="1" marL="541421" indent="-160420" algn="just">
              <a:buSzPct val="100000"/>
              <a:buChar char="•"/>
              <a:defRPr sz="1200"/>
            </a:pPr>
            <a:r>
              <a:t>L’effet bénéfique de la nature est souvent constaté, qu’il s’agisse de l’habitat, des promenades, de la vue à partir d’une chambre d’hôpital. Il porte sur la santé mentale et le bien-être physique, sur la tension artérielle et la guérison en général.</a:t>
            </a:r>
          </a:p>
          <a:p>
            <a:pPr lvl="1" marL="541421" indent="-160420" algn="just">
              <a:buSzPct val="100000"/>
              <a:buChar char="•"/>
              <a:defRPr sz="1200"/>
            </a:pPr>
            <a:r>
              <a:t>Un espace remanié et sans végétation permet l’implantation spontanée de plantes pionnières locales et notamment de fleurs, attirant de suite une petite faune nombreuse.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35"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36" name="Numéro de diapositive"/>
          <p:cNvSpPr txBox="1"/>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38" name="Les enjeux"/>
          <p:cNvSpPr txBox="1"/>
          <p:nvPr/>
        </p:nvSpPr>
        <p:spPr>
          <a:xfrm>
            <a:off x="3042904" y="3044002"/>
            <a:ext cx="3058190" cy="73314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b="1" sz="4500"/>
            </a:lvl1pPr>
          </a:lstStyle>
          <a:p>
            <a:pPr/>
            <a:r>
              <a:t>Les enjeux</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41"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42" name="Numéro de diapositive"/>
          <p:cNvSpPr txBox="1"/>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 name="Il existe des espaces qui ne remplissent aucune fonction économique mais qui peuvent être valorisés pour la biodiversité"/>
          <p:cNvSpPr txBox="1"/>
          <p:nvPr/>
        </p:nvSpPr>
        <p:spPr>
          <a:xfrm>
            <a:off x="153669" y="1766886"/>
            <a:ext cx="8603300" cy="8840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b="1" i="1" sz="1800"/>
            </a:lvl1pPr>
          </a:lstStyle>
          <a:p>
            <a:pPr/>
            <a:r>
              <a:t>La biodiversité désigne l’ensemble des êtres vivants ainsi que les écosystèmes dans lesquels ils vivent. Ce terme comprend également les interactions des espèces entre elles et avec leurs milieux.</a:t>
            </a:r>
          </a:p>
        </p:txBody>
      </p:sp>
      <p:pic>
        <p:nvPicPr>
          <p:cNvPr id="44"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45"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La biodiversité c’est quoi ?</a:t>
            </a:r>
          </a:p>
        </p:txBody>
      </p:sp>
      <p:sp>
        <p:nvSpPr>
          <p:cNvPr id="46" name="Ces espaces peuvent accueillir une végétation spontanée, et sont des refuges et des garde-mangers indispensables pour la faune.…"/>
          <p:cNvSpPr txBox="1"/>
          <p:nvPr/>
        </p:nvSpPr>
        <p:spPr>
          <a:xfrm>
            <a:off x="151136" y="3418768"/>
            <a:ext cx="8841728" cy="999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sz="1600"/>
            </a:lvl1pPr>
          </a:lstStyle>
          <a:p>
            <a:pPr/>
            <a:r>
              <a:t>Bien que la biodiversité soit aussi ancienne que la vie sur Terre, ce concept n’est apparu que dans les années 1980. La Convention sur la diversité biologique signée lors du sommet de la Terre de Rio de Janeiro (1992) reconnaît pour la première fois l’importance de la conservation de la biodiversité pour l’ensemble de l’humanité.</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49"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50" name="Numéro de diapositive"/>
          <p:cNvSpPr txBox="1"/>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1"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52"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Les bénéfices de la biodiversité</a:t>
            </a:r>
          </a:p>
        </p:txBody>
      </p:sp>
      <p:sp>
        <p:nvSpPr>
          <p:cNvPr id="53" name="Ces espaces peuvent accueillir une végétation spontanée, et sont des refuges et des garde-mangers indispensables pour la faune.…"/>
          <p:cNvSpPr txBox="1"/>
          <p:nvPr/>
        </p:nvSpPr>
        <p:spPr>
          <a:xfrm>
            <a:off x="151136" y="1056567"/>
            <a:ext cx="8841728" cy="50895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La biodiversité répond directement aux besoins primaires de l’Homme en apportant oxygène, nourriture et eau potable. Elle contribue également au développement des activités humaines en fournissant matières premières et énergies.</a:t>
            </a:r>
          </a:p>
          <a:p>
            <a:pPr algn="just">
              <a:defRPr sz="1600"/>
            </a:pPr>
          </a:p>
          <a:p>
            <a:pPr algn="just">
              <a:defRPr sz="1600"/>
            </a:pPr>
          </a:p>
          <a:p>
            <a:pPr defTabSz="457200">
              <a:spcBef>
                <a:spcPts val="1000"/>
              </a:spcBef>
              <a:defRPr sz="1600">
                <a:latin typeface="Helvetica Neue"/>
                <a:ea typeface="Helvetica Neue"/>
                <a:cs typeface="Helvetica Neue"/>
                <a:sym typeface="Helvetica Neue"/>
              </a:defRPr>
            </a:pPr>
            <a:r>
              <a:t>Dans le domaine de la recherche, nombre d’inventions ont vu le jour en observant et en imitant les formes ou le fonctionnement des êtres vivants.</a:t>
            </a:r>
          </a:p>
          <a:p>
            <a:pPr defTabSz="457200">
              <a:spcBef>
                <a:spcPts val="1000"/>
              </a:spcBef>
              <a:defRPr sz="1600">
                <a:latin typeface="Helvetica Neue"/>
                <a:ea typeface="Helvetica Neue"/>
                <a:cs typeface="Helvetica Neue"/>
                <a:sym typeface="Helvetica Neue"/>
              </a:defRPr>
            </a:pPr>
          </a:p>
          <a:p>
            <a:pPr defTabSz="457200">
              <a:spcBef>
                <a:spcPts val="1000"/>
              </a:spcBef>
              <a:defRPr sz="1600">
                <a:latin typeface="Helvetica Neue"/>
                <a:ea typeface="Helvetica Neue"/>
                <a:cs typeface="Helvetica Neue"/>
                <a:sym typeface="Helvetica Neue"/>
              </a:defRPr>
            </a:pPr>
            <a:r>
              <a:t>C’est aussi une ressource extraordinaire pour le monde médical. La morphine (pavot) ou l’aspirine (saule blanc) sont deux exemples très connus de remèdes issus de la nature.</a:t>
            </a:r>
          </a:p>
          <a:p>
            <a:pPr defTabSz="457200">
              <a:spcBef>
                <a:spcPts val="1000"/>
              </a:spcBef>
              <a:defRPr sz="1600">
                <a:latin typeface="Helvetica Neue"/>
                <a:ea typeface="Helvetica Neue"/>
                <a:cs typeface="Helvetica Neue"/>
                <a:sym typeface="Helvetica Neue"/>
              </a:defRPr>
            </a:pPr>
          </a:p>
          <a:p>
            <a:pPr defTabSz="457200">
              <a:spcBef>
                <a:spcPts val="1000"/>
              </a:spcBef>
              <a:defRPr sz="1600">
                <a:latin typeface="Helvetica Neue"/>
                <a:ea typeface="Helvetica Neue"/>
                <a:cs typeface="Helvetica Neue"/>
                <a:sym typeface="Helvetica Neue"/>
              </a:defRPr>
            </a:pPr>
            <a:r>
              <a:t>En agriculture, la biodiversité est primordiale ; la contribution des insectes pollinisateurs ou des  organismes participant au renouvellement des sols n’est plus à démontrer.</a:t>
            </a:r>
          </a:p>
          <a:p>
            <a:pPr defTabSz="457200">
              <a:spcBef>
                <a:spcPts val="1000"/>
              </a:spcBef>
              <a:defRPr sz="1600">
                <a:latin typeface="Helvetica Neue"/>
                <a:ea typeface="Helvetica Neue"/>
                <a:cs typeface="Helvetica Neue"/>
                <a:sym typeface="Helvetica Neue"/>
              </a:defRPr>
            </a:pPr>
          </a:p>
          <a:p>
            <a:pPr defTabSz="457200">
              <a:spcBef>
                <a:spcPts val="1000"/>
              </a:spcBef>
              <a:defRPr sz="1600">
                <a:latin typeface="Helvetica Neue"/>
                <a:ea typeface="Helvetica Neue"/>
                <a:cs typeface="Helvetica Neue"/>
                <a:sym typeface="Helvetica Neue"/>
              </a:defRPr>
            </a:pPr>
            <a:r>
              <a:t>La nature protège aussi des risques environnementaux. Par exemple, la préservation et la restauration de prairies inondables permettent de diminuer l’impact des inondations en absorbant l’eau. Ce surplus d’eau alimente par la suite les nappes souterraines et pourra être utilisé lors de période de sécheresse.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56"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57" name="Numéro de diapositive"/>
          <p:cNvSpPr txBox="1"/>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8"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59"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Les menaces pour la biodiversité</a:t>
            </a:r>
          </a:p>
        </p:txBody>
      </p:sp>
      <p:sp>
        <p:nvSpPr>
          <p:cNvPr id="60" name="Ces espaces peuvent accueillir une végétation spontanée, et sont des refuges et des garde-mangers indispensables pour la faune.…"/>
          <p:cNvSpPr txBox="1"/>
          <p:nvPr/>
        </p:nvSpPr>
        <p:spPr>
          <a:xfrm>
            <a:off x="151136" y="954967"/>
            <a:ext cx="8841728" cy="51149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La conversion de milieux naturels en milieux artificiels est la cause principale de la destruction et du morcellement des écosystèmes. Par exemple, en construisant des barrages sur les cours d’eau, l’homme perturbe la libre circulation et le cycle de reproduction de certaines espèces animales</a:t>
            </a:r>
          </a:p>
          <a:p>
            <a:pPr algn="just">
              <a:defRPr sz="1600"/>
            </a:pPr>
          </a:p>
          <a:p>
            <a:pPr algn="just">
              <a:defRPr sz="1600"/>
            </a:pPr>
          </a:p>
          <a:p>
            <a:pPr algn="just">
              <a:defRPr sz="1600"/>
            </a:pPr>
            <a:r>
              <a:t>Les pollutions de l’air, du sol, de l’eau mais aussi lumineuse et sonore affectent tous les aspects de l’environnement. Par exemple, le plastique pollue les milieux et touche tous les organismes qui les peuplent.</a:t>
            </a:r>
          </a:p>
          <a:p>
            <a:pPr algn="just">
              <a:defRPr sz="1600"/>
            </a:pPr>
          </a:p>
          <a:p>
            <a:pPr algn="just">
              <a:defRPr sz="1600"/>
            </a:pPr>
          </a:p>
          <a:p>
            <a:pPr algn="just">
              <a:defRPr sz="1600"/>
            </a:pPr>
            <a:r>
              <a:t>La surexploitation des ressources compromet gravement le fonctionnement des écosystèmes et leur renouvellement. Par exemple quatre stocks de poissons sur dix exploités en France ne le sont pas de manière durable</a:t>
            </a:r>
          </a:p>
          <a:p>
            <a:pPr algn="just">
              <a:defRPr sz="1600"/>
            </a:pPr>
          </a:p>
          <a:p>
            <a:pPr algn="just">
              <a:defRPr sz="1600"/>
            </a:pPr>
          </a:p>
          <a:p>
            <a:pPr algn="just">
              <a:defRPr sz="1600"/>
            </a:pPr>
            <a:r>
              <a:t>Le changement climatique influe sur les cycles de vie de l’ensemble des êtres vivants. Il impacte également la répartition géographique des espèces et donc la chaîne alimentaire.</a:t>
            </a:r>
          </a:p>
          <a:p>
            <a:pPr algn="just">
              <a:defRPr sz="1600"/>
            </a:pPr>
          </a:p>
          <a:p>
            <a:pPr algn="just">
              <a:defRPr sz="1600"/>
            </a:pPr>
          </a:p>
          <a:p>
            <a:pPr defTabSz="457200">
              <a:defRPr sz="1600">
                <a:latin typeface="Helvetica Neue"/>
                <a:ea typeface="Helvetica Neue"/>
                <a:cs typeface="Helvetica Neue"/>
                <a:sym typeface="Helvetica Neue"/>
              </a:defRPr>
            </a:pPr>
            <a:r>
              <a:t>L’introduction volontaire ou involontaire par l’homme d’espèces exotiques envahissantes impacte tous les milieux et territoires.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63"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64" name="Numéro de diapositive"/>
          <p:cNvSpPr txBox="1"/>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5"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66"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Les conséquences pour la biodiversité</a:t>
            </a:r>
          </a:p>
        </p:txBody>
      </p:sp>
      <p:sp>
        <p:nvSpPr>
          <p:cNvPr id="67" name="Ces espaces peuvent accueillir une végétation spontanée, et sont des refuges et des garde-mangers indispensables pour la faune.…"/>
          <p:cNvSpPr txBox="1"/>
          <p:nvPr/>
        </p:nvSpPr>
        <p:spPr>
          <a:xfrm>
            <a:off x="151136" y="1628068"/>
            <a:ext cx="8841728" cy="2827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1600"/>
            </a:pPr>
            <a:r>
              <a:t>16 % des espèces de faune et de flore sont aujourd’hui menacées ou éteintes en France, et leur risque d’extinction a augmenté de près de 14 % en moins de dix ans.</a:t>
            </a:r>
          </a:p>
          <a:p>
            <a:pPr algn="just">
              <a:defRPr sz="1600"/>
            </a:pPr>
          </a:p>
          <a:p>
            <a:pPr algn="just">
              <a:defRPr sz="1600"/>
            </a:pPr>
          </a:p>
          <a:p>
            <a:pPr defTabSz="457200">
              <a:defRPr sz="1600">
                <a:solidFill>
                  <a:srgbClr val="3D3D3C"/>
                </a:solidFill>
              </a:defRPr>
            </a:pPr>
            <a:r>
              <a:t>En métropole, </a:t>
            </a:r>
            <a:r>
              <a:rPr>
                <a:solidFill>
                  <a:srgbClr val="3A3A3A"/>
                </a:solidFill>
              </a:rPr>
              <a:t>seuls 20 % des habitats </a:t>
            </a:r>
            <a:r>
              <a:t>naturels d’intérêt communautaire ont été évalués en bon état de conservation. Les habitats les plus touchés sont les milieux humides et les milieux côtiers et littoraux : seuls 6 % sont en état de conservation favorable. Les milieux herbacés (prairies, etc.) font également partie des habitats en mauvais état.</a:t>
            </a:r>
          </a:p>
          <a:p>
            <a:pPr defTabSz="457200">
              <a:defRPr sz="1600">
                <a:solidFill>
                  <a:srgbClr val="3D3D3C"/>
                </a:solidFill>
              </a:defRPr>
            </a:pPr>
          </a:p>
          <a:p>
            <a:pPr defTabSz="457200">
              <a:defRPr sz="1600">
                <a:solidFill>
                  <a:srgbClr val="3D3D3C"/>
                </a:solidFill>
              </a:defRPr>
            </a:pPr>
          </a:p>
          <a:p>
            <a:pPr defTabSz="457200">
              <a:defRPr sz="1600">
                <a:solidFill>
                  <a:srgbClr val="3D3D3C"/>
                </a:solidFill>
              </a:defRPr>
            </a:pPr>
            <a:r>
              <a:t>Le mauvais état de conservation et la disparition de certains habitats, comme les prairies, impactent les espèces qui leur sont inféodées.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70"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71" name="Numéro de diapositive"/>
          <p:cNvSpPr txBox="1"/>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2"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73"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Les conséquences pour la biodiversité</a:t>
            </a:r>
          </a:p>
        </p:txBody>
      </p:sp>
      <p:pic>
        <p:nvPicPr>
          <p:cNvPr id="74" name="f345d437-7ecd-4f90-8377-25f3b415311b.jpeg" descr="f345d437-7ecd-4f90-8377-25f3b415311b.jpeg"/>
          <p:cNvPicPr>
            <a:picLocks noChangeAspect="1"/>
          </p:cNvPicPr>
          <p:nvPr/>
        </p:nvPicPr>
        <p:blipFill>
          <a:blip r:embed="rId4">
            <a:extLst/>
          </a:blip>
          <a:stretch>
            <a:fillRect/>
          </a:stretch>
        </p:blipFill>
        <p:spPr>
          <a:xfrm>
            <a:off x="-18257" y="1256682"/>
            <a:ext cx="9144002" cy="3977474"/>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Rectangle"/>
          <p:cNvSpPr/>
          <p:nvPr/>
        </p:nvSpPr>
        <p:spPr>
          <a:xfrm>
            <a:off x="-2" y="6515100"/>
            <a:ext cx="9144004" cy="342900"/>
          </a:xfrm>
          <a:prstGeom prst="rect">
            <a:avLst/>
          </a:prstGeom>
          <a:solidFill>
            <a:srgbClr val="93C11F"/>
          </a:solidFill>
          <a:ln w="12700">
            <a:miter lim="400000"/>
          </a:ln>
          <a:effectLst>
            <a:outerShdw sx="100000" sy="100000" kx="0" ky="0" algn="b" rotWithShape="0" blurRad="25400" dist="12700" dir="5400000">
              <a:srgbClr val="000000">
                <a:alpha val="50000"/>
              </a:srgbClr>
            </a:outerShdw>
          </a:effectLst>
        </p:spPr>
        <p:txBody>
          <a:bodyPr lIns="45718" tIns="45718" rIns="45718" bIns="45718" anchor="ctr"/>
          <a:lstStyle/>
          <a:p>
            <a:pPr algn="ctr" defTabSz="642937">
              <a:defRPr sz="1500">
                <a:solidFill>
                  <a:srgbClr val="FFFFFF"/>
                </a:solidFill>
              </a:defRPr>
            </a:pPr>
          </a:p>
        </p:txBody>
      </p:sp>
      <p:pic>
        <p:nvPicPr>
          <p:cNvPr id="77" name="Base Power point8" descr="Base Power point8"/>
          <p:cNvPicPr>
            <a:picLocks noChangeAspect="1"/>
          </p:cNvPicPr>
          <p:nvPr/>
        </p:nvPicPr>
        <p:blipFill>
          <a:blip r:embed="rId2">
            <a:extLst/>
          </a:blip>
          <a:stretch>
            <a:fillRect/>
          </a:stretch>
        </p:blipFill>
        <p:spPr>
          <a:xfrm>
            <a:off x="0" y="3175"/>
            <a:ext cx="9144000" cy="687388"/>
          </a:xfrm>
          <a:prstGeom prst="rect">
            <a:avLst/>
          </a:prstGeom>
          <a:ln w="12700">
            <a:miter lim="400000"/>
          </a:ln>
        </p:spPr>
      </p:pic>
      <p:sp>
        <p:nvSpPr>
          <p:cNvPr id="78" name="Numéro de diapositive"/>
          <p:cNvSpPr txBox="1"/>
          <p:nvPr>
            <p:ph type="sldNum" sz="quarter" idx="4294967295"/>
          </p:nvPr>
        </p:nvSpPr>
        <p:spPr>
          <a:xfrm>
            <a:off x="8483775" y="6245225"/>
            <a:ext cx="203021" cy="28882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9" name="Base Power point8" descr="Base Power point8"/>
          <p:cNvPicPr>
            <a:picLocks noChangeAspect="1"/>
          </p:cNvPicPr>
          <p:nvPr/>
        </p:nvPicPr>
        <p:blipFill>
          <a:blip r:embed="rId3">
            <a:extLst/>
          </a:blip>
          <a:stretch>
            <a:fillRect/>
          </a:stretch>
        </p:blipFill>
        <p:spPr>
          <a:xfrm>
            <a:off x="-36513" y="3175"/>
            <a:ext cx="9180515" cy="687388"/>
          </a:xfrm>
          <a:prstGeom prst="rect">
            <a:avLst/>
          </a:prstGeom>
          <a:ln w="12700">
            <a:miter lim="400000"/>
          </a:ln>
        </p:spPr>
      </p:pic>
      <p:sp>
        <p:nvSpPr>
          <p:cNvPr id="80" name="Observer la végétation spontanée et découvrir tout ce qui y vit"/>
          <p:cNvSpPr txBox="1"/>
          <p:nvPr/>
        </p:nvSpPr>
        <p:spPr>
          <a:xfrm>
            <a:off x="323848" y="130788"/>
            <a:ext cx="8102142" cy="3924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defTabSz="457200">
              <a:defRPr b="1" i="1">
                <a:solidFill>
                  <a:srgbClr val="FFFFFF"/>
                </a:solidFill>
                <a:latin typeface="Calibri"/>
                <a:ea typeface="Calibri"/>
                <a:cs typeface="Calibri"/>
                <a:sym typeface="Calibri"/>
              </a:defRPr>
            </a:lvl1pPr>
          </a:lstStyle>
          <a:p>
            <a:pPr/>
            <a:r>
              <a:t>Les conséquences pour la biodiversité</a:t>
            </a:r>
          </a:p>
        </p:txBody>
      </p:sp>
      <p:pic>
        <p:nvPicPr>
          <p:cNvPr id="81" name="9c868e42-a20a-4dc5-af6d-cfe83289e672.jpeg" descr="9c868e42-a20a-4dc5-af6d-cfe83289e672.jpeg"/>
          <p:cNvPicPr>
            <a:picLocks noChangeAspect="1"/>
          </p:cNvPicPr>
          <p:nvPr/>
        </p:nvPicPr>
        <p:blipFill>
          <a:blip r:embed="rId4">
            <a:extLst/>
          </a:blip>
          <a:stretch>
            <a:fillRect/>
          </a:stretch>
        </p:blipFill>
        <p:spPr>
          <a:xfrm>
            <a:off x="-18257" y="1396924"/>
            <a:ext cx="9144002" cy="414194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Modèle par défaut">
      <a:majorFont>
        <a:latin typeface="Helvetica"/>
        <a:ea typeface="Helvetica"/>
        <a:cs typeface="Helvetica"/>
      </a:majorFont>
      <a:minorFont>
        <a:latin typeface="Arial"/>
        <a:ea typeface="Arial"/>
        <a:cs typeface="Arial"/>
      </a:minorFont>
    </a:fontScheme>
    <a:fmtScheme name="Modèle par défa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èle par défaut">
  <a:themeElements>
    <a:clrScheme name="Modèle par défaut">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Modèle par défaut">
      <a:majorFont>
        <a:latin typeface="Helvetica"/>
        <a:ea typeface="Helvetica"/>
        <a:cs typeface="Helvetica"/>
      </a:majorFont>
      <a:minorFont>
        <a:latin typeface="Arial"/>
        <a:ea typeface="Arial"/>
        <a:cs typeface="Arial"/>
      </a:minorFont>
    </a:fontScheme>
    <a:fmtScheme name="Modèle par défau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