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9" r:id="rId4"/>
    <p:sldId id="258" r:id="rId5"/>
    <p:sldId id="270" r:id="rId6"/>
    <p:sldId id="271" r:id="rId7"/>
    <p:sldId id="268" r:id="rId8"/>
    <p:sldId id="261" r:id="rId9"/>
    <p:sldId id="265" r:id="rId10"/>
    <p:sldId id="266" r:id="rId1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06C79B9-D0B1-403C-A4E3-6B8CCD7FA184}">
          <p14:sldIdLst>
            <p14:sldId id="257"/>
            <p14:sldId id="259"/>
            <p14:sldId id="269"/>
            <p14:sldId id="258"/>
            <p14:sldId id="270"/>
            <p14:sldId id="271"/>
            <p14:sldId id="268"/>
            <p14:sldId id="261"/>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8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282E1-6168-4ED6-A03C-E67C7AC1900A}"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fr-FR"/>
        </a:p>
      </dgm:t>
    </dgm:pt>
    <dgm:pt modelId="{68941B41-0E88-49FE-BA2E-2B0A8AD2F18C}">
      <dgm:prSet phldrT="[Texte]" custT="1"/>
      <dgm:spPr/>
      <dgm:t>
        <a:bodyPr/>
        <a:lstStyle/>
        <a:p>
          <a:pPr>
            <a:buNone/>
          </a:pPr>
          <a:r>
            <a:rPr lang="fr-FR" sz="1800" b="1" dirty="0"/>
            <a:t>STADE ORAL </a:t>
          </a:r>
        </a:p>
        <a:p>
          <a:pPr>
            <a:buNone/>
          </a:pPr>
          <a:r>
            <a:rPr lang="fr-FR" sz="1800" b="1" dirty="0"/>
            <a:t>0 à 1 an</a:t>
          </a:r>
          <a:endParaRPr lang="fr-FR" sz="1800" dirty="0"/>
        </a:p>
      </dgm:t>
    </dgm:pt>
    <dgm:pt modelId="{5756CDBC-C02B-454C-9CF2-94A974B17A06}" type="parTrans" cxnId="{320CFB67-5E90-4EC8-B65B-96EFE7776741}">
      <dgm:prSet/>
      <dgm:spPr/>
      <dgm:t>
        <a:bodyPr/>
        <a:lstStyle/>
        <a:p>
          <a:endParaRPr lang="fr-FR"/>
        </a:p>
      </dgm:t>
    </dgm:pt>
    <dgm:pt modelId="{FA2F8AAD-E016-4A73-9F53-53006A769594}" type="sibTrans" cxnId="{320CFB67-5E90-4EC8-B65B-96EFE7776741}">
      <dgm:prSet/>
      <dgm:spPr/>
      <dgm:t>
        <a:bodyPr/>
        <a:lstStyle/>
        <a:p>
          <a:endParaRPr lang="fr-FR"/>
        </a:p>
      </dgm:t>
    </dgm:pt>
    <dgm:pt modelId="{0976B633-6FDE-49EB-9750-B4D124A9539D}">
      <dgm:prSet custT="1"/>
      <dgm:spPr/>
      <dgm:t>
        <a:bodyPr/>
        <a:lstStyle/>
        <a:p>
          <a:pPr marL="0">
            <a:buNone/>
          </a:pPr>
          <a:r>
            <a:rPr lang="fr-FR" sz="1800" b="1" dirty="0"/>
            <a:t>STADE DE LATENCE </a:t>
          </a:r>
        </a:p>
        <a:p>
          <a:pPr marL="0">
            <a:buNone/>
          </a:pPr>
          <a:r>
            <a:rPr lang="fr-FR" sz="1800" b="1" dirty="0"/>
            <a:t>6 ans à la puberté</a:t>
          </a:r>
          <a:endParaRPr lang="fr-FR" sz="1800" dirty="0"/>
        </a:p>
      </dgm:t>
    </dgm:pt>
    <dgm:pt modelId="{1E516ACD-C303-4547-9309-27FE244A00C8}" type="parTrans" cxnId="{006CC97A-6476-42B4-8C01-923A9253C3AE}">
      <dgm:prSet/>
      <dgm:spPr/>
      <dgm:t>
        <a:bodyPr/>
        <a:lstStyle/>
        <a:p>
          <a:endParaRPr lang="fr-FR"/>
        </a:p>
      </dgm:t>
    </dgm:pt>
    <dgm:pt modelId="{4F7030C1-78B0-4430-9E10-0959737C5736}" type="sibTrans" cxnId="{006CC97A-6476-42B4-8C01-923A9253C3AE}">
      <dgm:prSet/>
      <dgm:spPr/>
      <dgm:t>
        <a:bodyPr/>
        <a:lstStyle/>
        <a:p>
          <a:endParaRPr lang="fr-FR"/>
        </a:p>
      </dgm:t>
    </dgm:pt>
    <dgm:pt modelId="{26EA479A-8693-428D-BF72-F4751B867CFA}">
      <dgm:prSet custT="1"/>
      <dgm:spPr/>
      <dgm:t>
        <a:bodyPr/>
        <a:lstStyle/>
        <a:p>
          <a:pPr marL="0">
            <a:buNone/>
          </a:pPr>
          <a:r>
            <a:rPr lang="fr-FR" sz="1800" b="1" dirty="0"/>
            <a:t>STADE SADIQUE-ANAL </a:t>
          </a:r>
        </a:p>
        <a:p>
          <a:pPr marL="0">
            <a:buNone/>
          </a:pPr>
          <a:r>
            <a:rPr lang="fr-FR" sz="1800" b="1" dirty="0"/>
            <a:t>3 ans à 6 ans</a:t>
          </a:r>
          <a:endParaRPr lang="fr-FR" sz="1800" dirty="0"/>
        </a:p>
      </dgm:t>
    </dgm:pt>
    <dgm:pt modelId="{988BE06E-84D0-491C-9519-39CC60908802}" type="sibTrans" cxnId="{0976123E-598D-4598-AF27-BF596BD70C78}">
      <dgm:prSet/>
      <dgm:spPr/>
      <dgm:t>
        <a:bodyPr/>
        <a:lstStyle/>
        <a:p>
          <a:endParaRPr lang="fr-FR"/>
        </a:p>
      </dgm:t>
    </dgm:pt>
    <dgm:pt modelId="{2CC49A1A-2527-4C8A-8A39-A5446A14E926}" type="parTrans" cxnId="{0976123E-598D-4598-AF27-BF596BD70C78}">
      <dgm:prSet/>
      <dgm:spPr/>
      <dgm:t>
        <a:bodyPr/>
        <a:lstStyle/>
        <a:p>
          <a:endParaRPr lang="fr-FR"/>
        </a:p>
      </dgm:t>
    </dgm:pt>
    <dgm:pt modelId="{F5FC17C0-8291-43E4-97CB-6085F57403D0}">
      <dgm:prSet custT="1"/>
      <dgm:spPr/>
      <dgm:t>
        <a:bodyPr/>
        <a:lstStyle/>
        <a:p>
          <a:pPr marL="0">
            <a:buNone/>
          </a:pPr>
          <a:r>
            <a:rPr lang="fr-FR" sz="1800" b="1" dirty="0"/>
            <a:t>STADE ANAL </a:t>
          </a:r>
        </a:p>
        <a:p>
          <a:pPr marL="0">
            <a:buNone/>
          </a:pPr>
          <a:r>
            <a:rPr lang="fr-FR" sz="1800" b="1" dirty="0"/>
            <a:t>1 à 3 ans</a:t>
          </a:r>
          <a:endParaRPr lang="fr-FR" sz="1800" dirty="0"/>
        </a:p>
      </dgm:t>
    </dgm:pt>
    <dgm:pt modelId="{F9782852-4069-415C-B893-14AD739D0862}" type="sibTrans" cxnId="{77607E6A-B262-4B2C-8C92-B356BBE12E02}">
      <dgm:prSet/>
      <dgm:spPr/>
      <dgm:t>
        <a:bodyPr/>
        <a:lstStyle/>
        <a:p>
          <a:endParaRPr lang="fr-FR"/>
        </a:p>
      </dgm:t>
    </dgm:pt>
    <dgm:pt modelId="{12DBE8E5-7A47-4A1F-B895-874D2DBED223}" type="parTrans" cxnId="{77607E6A-B262-4B2C-8C92-B356BBE12E02}">
      <dgm:prSet/>
      <dgm:spPr/>
      <dgm:t>
        <a:bodyPr/>
        <a:lstStyle/>
        <a:p>
          <a:endParaRPr lang="fr-FR"/>
        </a:p>
      </dgm:t>
    </dgm:pt>
    <dgm:pt modelId="{9CC8D93F-C8A0-4785-AF9F-E467E6363861}">
      <dgm:prSet phldrT="[Texte]" custT="1"/>
      <dgm:spPr/>
      <dgm:t>
        <a:bodyPr/>
        <a:lstStyle/>
        <a:p>
          <a:pPr>
            <a:buNone/>
          </a:pPr>
          <a:r>
            <a:rPr lang="fr-FR" sz="1400" dirty="0"/>
            <a:t>Stade sensoriel cutané</a:t>
          </a:r>
        </a:p>
      </dgm:t>
    </dgm:pt>
    <dgm:pt modelId="{EA1BCCF2-09D3-4231-A23D-B6315184C04F}" type="parTrans" cxnId="{5E21EA91-1FCF-48E4-AFE8-CFC5A93E7505}">
      <dgm:prSet/>
      <dgm:spPr/>
      <dgm:t>
        <a:bodyPr/>
        <a:lstStyle/>
        <a:p>
          <a:endParaRPr lang="fr-FR"/>
        </a:p>
      </dgm:t>
    </dgm:pt>
    <dgm:pt modelId="{CA5EC56E-0B7E-46F4-B8D9-46CCAECDF876}" type="sibTrans" cxnId="{5E21EA91-1FCF-48E4-AFE8-CFC5A93E7505}">
      <dgm:prSet/>
      <dgm:spPr/>
      <dgm:t>
        <a:bodyPr/>
        <a:lstStyle/>
        <a:p>
          <a:endParaRPr lang="fr-FR"/>
        </a:p>
      </dgm:t>
    </dgm:pt>
    <dgm:pt modelId="{C58C7158-FD72-4EF1-A34A-9655BB49EE2A}">
      <dgm:prSet custT="1"/>
      <dgm:spPr/>
      <dgm:t>
        <a:bodyPr/>
        <a:lstStyle/>
        <a:p>
          <a:pPr marL="0" indent="0">
            <a:buNone/>
          </a:pPr>
          <a:r>
            <a:rPr lang="fr-FR" sz="1400" dirty="0"/>
            <a:t>Stade de la maturation musculaire; contrôle des sphincters et de l’intestin; mode dit rétentif-</a:t>
          </a:r>
          <a:r>
            <a:rPr lang="fr-FR" sz="1400" dirty="0" err="1"/>
            <a:t>éliminatif</a:t>
          </a:r>
          <a:r>
            <a:rPr lang="fr-FR" sz="1400" dirty="0"/>
            <a:t>: l’enfant apprend à retenir et à laisser-aller.</a:t>
          </a:r>
        </a:p>
      </dgm:t>
    </dgm:pt>
    <dgm:pt modelId="{4ACE452B-802E-4C76-94EF-127F1AD6B59C}" type="parTrans" cxnId="{BAA5816A-1088-4A73-9C2E-DFC9A49C41A9}">
      <dgm:prSet/>
      <dgm:spPr/>
      <dgm:t>
        <a:bodyPr/>
        <a:lstStyle/>
        <a:p>
          <a:endParaRPr lang="fr-FR"/>
        </a:p>
      </dgm:t>
    </dgm:pt>
    <dgm:pt modelId="{5BE3D78B-3AC4-4AF6-9C95-9F12845DB35B}" type="sibTrans" cxnId="{BAA5816A-1088-4A73-9C2E-DFC9A49C41A9}">
      <dgm:prSet/>
      <dgm:spPr/>
      <dgm:t>
        <a:bodyPr/>
        <a:lstStyle/>
        <a:p>
          <a:endParaRPr lang="fr-FR"/>
        </a:p>
      </dgm:t>
    </dgm:pt>
    <dgm:pt modelId="{91343B0F-6703-4965-8E47-ACA8F16D24BB}">
      <dgm:prSet custT="1"/>
      <dgm:spPr/>
      <dgm:t>
        <a:bodyPr/>
        <a:lstStyle/>
        <a:p>
          <a:pPr marL="0" indent="0">
            <a:buNone/>
          </a:pPr>
          <a:r>
            <a:rPr lang="fr-FR" sz="1400" dirty="0"/>
            <a:t>Stade ambulatoire; mode intrusif, locomoteur, phallique; l’enfant prend des initiatives. </a:t>
          </a:r>
        </a:p>
      </dgm:t>
    </dgm:pt>
    <dgm:pt modelId="{711FE285-FD26-4524-8FD5-7A0205AFFDF4}" type="parTrans" cxnId="{04661882-177E-4DB0-8B3A-D308B3916389}">
      <dgm:prSet/>
      <dgm:spPr/>
      <dgm:t>
        <a:bodyPr/>
        <a:lstStyle/>
        <a:p>
          <a:endParaRPr lang="fr-FR"/>
        </a:p>
      </dgm:t>
    </dgm:pt>
    <dgm:pt modelId="{986BFADF-2751-45AF-8542-678983190508}" type="sibTrans" cxnId="{04661882-177E-4DB0-8B3A-D308B3916389}">
      <dgm:prSet/>
      <dgm:spPr/>
      <dgm:t>
        <a:bodyPr/>
        <a:lstStyle/>
        <a:p>
          <a:endParaRPr lang="fr-FR"/>
        </a:p>
      </dgm:t>
    </dgm:pt>
    <dgm:pt modelId="{0620EFF2-1E26-4513-ACE2-2945ED6A32CA}">
      <dgm:prSet custT="1"/>
      <dgm:spPr/>
      <dgm:t>
        <a:bodyPr/>
        <a:lstStyle/>
        <a:p>
          <a:pPr marL="0" indent="0">
            <a:buNone/>
          </a:pPr>
          <a:r>
            <a:rPr lang="fr-FR" sz="1400" dirty="0"/>
            <a:t>Mise en suspens des conflits et des problématiques précédents ; l’enfant idéalise ses parents, les pulsions semblent apaisées.</a:t>
          </a:r>
        </a:p>
      </dgm:t>
    </dgm:pt>
    <dgm:pt modelId="{C10184AE-DE53-43C3-ABB9-DC12D2A74C96}" type="parTrans" cxnId="{EC475733-2D26-4AB4-93EE-544F7D6B44AF}">
      <dgm:prSet/>
      <dgm:spPr/>
      <dgm:t>
        <a:bodyPr/>
        <a:lstStyle/>
        <a:p>
          <a:endParaRPr lang="fr-FR"/>
        </a:p>
      </dgm:t>
    </dgm:pt>
    <dgm:pt modelId="{431203C6-9295-4D41-9EFB-E81A2AEF06C8}" type="sibTrans" cxnId="{EC475733-2D26-4AB4-93EE-544F7D6B44AF}">
      <dgm:prSet/>
      <dgm:spPr/>
      <dgm:t>
        <a:bodyPr/>
        <a:lstStyle/>
        <a:p>
          <a:endParaRPr lang="fr-FR"/>
        </a:p>
      </dgm:t>
    </dgm:pt>
    <dgm:pt modelId="{B3BD7F7E-E898-4E0B-A4DF-79E8C5679826}">
      <dgm:prSet phldrT="[Texte]" custT="1"/>
      <dgm:spPr/>
      <dgm:t>
        <a:bodyPr/>
        <a:lstStyle/>
        <a:p>
          <a:pPr>
            <a:buNone/>
          </a:pPr>
          <a:r>
            <a:rPr lang="fr-FR" sz="1400" b="1" dirty="0"/>
            <a:t>6-12 mois stade sadique oral : </a:t>
          </a:r>
          <a:r>
            <a:rPr lang="fr-FR" sz="1400" dirty="0"/>
            <a:t>les dents arrivent passage à l’acte de mordre, « ce que j’incorpore, je dois le transformer » ; s’installe la différence entre dedans et dehors et se développe ou non la confiance de base. </a:t>
          </a:r>
        </a:p>
      </dgm:t>
    </dgm:pt>
    <dgm:pt modelId="{1149DEA6-BC6E-4728-B705-7629B5B1BE42}" type="parTrans" cxnId="{72F5216D-2DD6-4CF5-A7FE-E4972EB3E98E}">
      <dgm:prSet/>
      <dgm:spPr/>
      <dgm:t>
        <a:bodyPr/>
        <a:lstStyle/>
        <a:p>
          <a:endParaRPr lang="fr-FR"/>
        </a:p>
      </dgm:t>
    </dgm:pt>
    <dgm:pt modelId="{E853FBAD-6DC5-46C2-A2E3-278EE55DA1BB}" type="sibTrans" cxnId="{72F5216D-2DD6-4CF5-A7FE-E4972EB3E98E}">
      <dgm:prSet/>
      <dgm:spPr/>
      <dgm:t>
        <a:bodyPr/>
        <a:lstStyle/>
        <a:p>
          <a:endParaRPr lang="fr-FR"/>
        </a:p>
      </dgm:t>
    </dgm:pt>
    <dgm:pt modelId="{D88B1204-2CEC-40B0-A17C-E78BECF43CDB}">
      <dgm:prSet phldrT="[Texte]" custT="1"/>
      <dgm:spPr/>
      <dgm:t>
        <a:bodyPr/>
        <a:lstStyle/>
        <a:p>
          <a:pPr>
            <a:buNone/>
          </a:pPr>
          <a:r>
            <a:rPr lang="fr-FR" sz="1400" b="1" dirty="0">
              <a:solidFill>
                <a:schemeClr val="accent2"/>
              </a:solidFill>
              <a:sym typeface="Wingdings" panose="05000000000000000000" pitchFamily="2" charset="2"/>
            </a:rPr>
            <a:t> </a:t>
          </a:r>
          <a:r>
            <a:rPr lang="fr-FR" sz="1400" b="1" dirty="0">
              <a:solidFill>
                <a:schemeClr val="accent2"/>
              </a:solidFill>
            </a:rPr>
            <a:t>confiance /méfiance</a:t>
          </a:r>
          <a:endParaRPr lang="fr-FR" sz="1400" dirty="0">
            <a:solidFill>
              <a:schemeClr val="accent2"/>
            </a:solidFill>
          </a:endParaRPr>
        </a:p>
      </dgm:t>
    </dgm:pt>
    <dgm:pt modelId="{FC8AFD8A-2797-42FA-9FF2-A520C1B1D588}" type="parTrans" cxnId="{615132D6-7470-42C9-9105-95204F612319}">
      <dgm:prSet/>
      <dgm:spPr/>
      <dgm:t>
        <a:bodyPr/>
        <a:lstStyle/>
        <a:p>
          <a:endParaRPr lang="fr-FR"/>
        </a:p>
      </dgm:t>
    </dgm:pt>
    <dgm:pt modelId="{81FFB293-29EF-47E2-91B1-E1E8653292C4}" type="sibTrans" cxnId="{615132D6-7470-42C9-9105-95204F612319}">
      <dgm:prSet/>
      <dgm:spPr/>
      <dgm:t>
        <a:bodyPr/>
        <a:lstStyle/>
        <a:p>
          <a:endParaRPr lang="fr-FR"/>
        </a:p>
      </dgm:t>
    </dgm:pt>
    <dgm:pt modelId="{FD8CAAE9-3C0C-47FB-8D30-5588ADB3E37F}">
      <dgm:prSet custT="1"/>
      <dgm:spPr/>
      <dgm:t>
        <a:bodyPr/>
        <a:lstStyle/>
        <a:p>
          <a:pPr marL="0" indent="0">
            <a:buNone/>
          </a:pPr>
          <a:r>
            <a:rPr lang="fr-FR" sz="1400" dirty="0"/>
            <a:t>C’est à ce stade que se développe </a:t>
          </a:r>
          <a:r>
            <a:rPr lang="fr-FR" sz="1400" b="1" dirty="0"/>
            <a:t>la volonté et l’autonomie</a:t>
          </a:r>
          <a:r>
            <a:rPr lang="fr-FR" sz="1400" dirty="0"/>
            <a:t>: en cas de blocage, ce sont la honte et le doute qui s’installent. </a:t>
          </a:r>
        </a:p>
      </dgm:t>
    </dgm:pt>
    <dgm:pt modelId="{D71F3932-ED32-48E1-BEA7-6FAA831DA244}" type="parTrans" cxnId="{3E60D481-8298-4D81-A0C2-0A2809FF64DC}">
      <dgm:prSet/>
      <dgm:spPr/>
      <dgm:t>
        <a:bodyPr/>
        <a:lstStyle/>
        <a:p>
          <a:endParaRPr lang="fr-FR"/>
        </a:p>
      </dgm:t>
    </dgm:pt>
    <dgm:pt modelId="{EA0A2C44-132E-4600-804F-54C6B2BCADEF}" type="sibTrans" cxnId="{3E60D481-8298-4D81-A0C2-0A2809FF64DC}">
      <dgm:prSet/>
      <dgm:spPr/>
      <dgm:t>
        <a:bodyPr/>
        <a:lstStyle/>
        <a:p>
          <a:endParaRPr lang="fr-FR"/>
        </a:p>
      </dgm:t>
    </dgm:pt>
    <dgm:pt modelId="{B8C02991-34C1-4F0D-8F69-9488528501A1}">
      <dgm:prSet custT="1"/>
      <dgm:spPr/>
      <dgm:t>
        <a:bodyPr/>
        <a:lstStyle/>
        <a:p>
          <a:pPr marL="57150" indent="0">
            <a:buNone/>
          </a:pPr>
          <a:r>
            <a:rPr lang="fr-FR" sz="1400" b="1" dirty="0">
              <a:solidFill>
                <a:schemeClr val="accent2"/>
              </a:solidFill>
              <a:sym typeface="Wingdings" panose="05000000000000000000" pitchFamily="2" charset="2"/>
            </a:rPr>
            <a:t> </a:t>
          </a:r>
          <a:r>
            <a:rPr lang="fr-FR" sz="1400" b="1" dirty="0">
              <a:solidFill>
                <a:schemeClr val="accent2"/>
              </a:solidFill>
            </a:rPr>
            <a:t>autonomie/acceptation des contraintes </a:t>
          </a:r>
          <a:endParaRPr lang="fr-FR" sz="1400" dirty="0">
            <a:solidFill>
              <a:schemeClr val="accent2"/>
            </a:solidFill>
          </a:endParaRPr>
        </a:p>
      </dgm:t>
    </dgm:pt>
    <dgm:pt modelId="{DCE8F621-F03B-4B51-9D95-64C470DDC049}" type="parTrans" cxnId="{CACFF6EE-BD4E-485A-BC1C-C5BF3A9C0BEE}">
      <dgm:prSet/>
      <dgm:spPr/>
      <dgm:t>
        <a:bodyPr/>
        <a:lstStyle/>
        <a:p>
          <a:endParaRPr lang="fr-FR"/>
        </a:p>
      </dgm:t>
    </dgm:pt>
    <dgm:pt modelId="{A16FE0EA-BB07-41B4-B3AC-E77FE97BDFB3}" type="sibTrans" cxnId="{CACFF6EE-BD4E-485A-BC1C-C5BF3A9C0BEE}">
      <dgm:prSet/>
      <dgm:spPr/>
      <dgm:t>
        <a:bodyPr/>
        <a:lstStyle/>
        <a:p>
          <a:endParaRPr lang="fr-FR"/>
        </a:p>
      </dgm:t>
    </dgm:pt>
    <dgm:pt modelId="{3A107448-B340-46DC-891F-3248A6739288}">
      <dgm:prSet custT="1"/>
      <dgm:spPr/>
      <dgm:t>
        <a:bodyPr/>
        <a:lstStyle/>
        <a:p>
          <a:pPr marL="57150" indent="0">
            <a:buNone/>
          </a:pPr>
          <a:r>
            <a:rPr lang="fr-FR" sz="1400" b="1" dirty="0">
              <a:solidFill>
                <a:schemeClr val="accent2"/>
              </a:solidFill>
              <a:sym typeface="Wingdings" panose="05000000000000000000" pitchFamily="2" charset="2"/>
            </a:rPr>
            <a:t> </a:t>
          </a:r>
          <a:r>
            <a:rPr lang="fr-FR" sz="1400" b="1" dirty="0">
              <a:solidFill>
                <a:schemeClr val="accent2"/>
              </a:solidFill>
            </a:rPr>
            <a:t>capacité à résoudre/ crainte et culpabilité</a:t>
          </a:r>
          <a:endParaRPr lang="fr-FR" sz="1400" dirty="0">
            <a:solidFill>
              <a:schemeClr val="accent2"/>
            </a:solidFill>
          </a:endParaRPr>
        </a:p>
      </dgm:t>
    </dgm:pt>
    <dgm:pt modelId="{1D746CF1-CD53-49D0-8B6A-6B645FFF1C0C}" type="parTrans" cxnId="{1865E404-D371-45A0-B116-41C4E9DB2015}">
      <dgm:prSet/>
      <dgm:spPr/>
      <dgm:t>
        <a:bodyPr/>
        <a:lstStyle/>
        <a:p>
          <a:endParaRPr lang="fr-FR"/>
        </a:p>
      </dgm:t>
    </dgm:pt>
    <dgm:pt modelId="{846B6CC9-6CC4-4D2D-8552-43672C24D77B}" type="sibTrans" cxnId="{1865E404-D371-45A0-B116-41C4E9DB2015}">
      <dgm:prSet/>
      <dgm:spPr/>
      <dgm:t>
        <a:bodyPr/>
        <a:lstStyle/>
        <a:p>
          <a:endParaRPr lang="fr-FR"/>
        </a:p>
      </dgm:t>
    </dgm:pt>
    <dgm:pt modelId="{CB9A4778-45F7-4BB2-BFD7-2D63BE532931}">
      <dgm:prSet custT="1"/>
      <dgm:spPr/>
      <dgm:t>
        <a:bodyPr/>
        <a:lstStyle/>
        <a:p>
          <a:pPr marL="0" indent="0">
            <a:buNone/>
          </a:pPr>
          <a:r>
            <a:rPr lang="fr-FR" sz="1400" dirty="0"/>
            <a:t>A ce stade, l’enfant acquiert </a:t>
          </a:r>
          <a:r>
            <a:rPr lang="fr-FR" sz="1400" b="1" dirty="0"/>
            <a:t>l’esprit de résolution</a:t>
          </a:r>
          <a:r>
            <a:rPr lang="fr-FR" sz="1400" dirty="0"/>
            <a:t>. </a:t>
          </a:r>
        </a:p>
      </dgm:t>
    </dgm:pt>
    <dgm:pt modelId="{9331B70C-6AC9-40FE-A002-E85D65A16A63}" type="parTrans" cxnId="{FE505D80-4574-4AF7-B4BB-2BBA1BC1F7F1}">
      <dgm:prSet/>
      <dgm:spPr/>
      <dgm:t>
        <a:bodyPr/>
        <a:lstStyle/>
        <a:p>
          <a:endParaRPr lang="fr-FR"/>
        </a:p>
      </dgm:t>
    </dgm:pt>
    <dgm:pt modelId="{8C9D1F7D-CD17-4767-8A04-07D226CC2265}" type="sibTrans" cxnId="{FE505D80-4574-4AF7-B4BB-2BBA1BC1F7F1}">
      <dgm:prSet/>
      <dgm:spPr/>
      <dgm:t>
        <a:bodyPr/>
        <a:lstStyle/>
        <a:p>
          <a:endParaRPr lang="fr-FR"/>
        </a:p>
      </dgm:t>
    </dgm:pt>
    <dgm:pt modelId="{3F6FDB27-1DD8-42B4-9318-36DB5920C22D}">
      <dgm:prSet custT="1"/>
      <dgm:spPr/>
      <dgm:t>
        <a:bodyPr/>
        <a:lstStyle/>
        <a:p>
          <a:pPr marL="0" indent="0">
            <a:buNone/>
          </a:pPr>
          <a:r>
            <a:rPr lang="fr-FR" sz="1400" dirty="0"/>
            <a:t>C’est le temps de la sublimation; l’enfant apprend à produire des choses; il acquiert la compétence. </a:t>
          </a:r>
        </a:p>
      </dgm:t>
    </dgm:pt>
    <dgm:pt modelId="{5007A541-C868-42CA-A573-85C3B8AAF4CA}" type="parTrans" cxnId="{FBF6C4A8-518E-499F-BE5C-C8C33E219A10}">
      <dgm:prSet/>
      <dgm:spPr/>
      <dgm:t>
        <a:bodyPr/>
        <a:lstStyle/>
        <a:p>
          <a:endParaRPr lang="fr-FR"/>
        </a:p>
      </dgm:t>
    </dgm:pt>
    <dgm:pt modelId="{80445B4F-17E4-4A25-94FE-0C822D338726}" type="sibTrans" cxnId="{FBF6C4A8-518E-499F-BE5C-C8C33E219A10}">
      <dgm:prSet/>
      <dgm:spPr/>
      <dgm:t>
        <a:bodyPr/>
        <a:lstStyle/>
        <a:p>
          <a:endParaRPr lang="fr-FR"/>
        </a:p>
      </dgm:t>
    </dgm:pt>
    <dgm:pt modelId="{DF73017F-5E76-4656-9024-E692314701A8}">
      <dgm:prSet custT="1"/>
      <dgm:spPr/>
      <dgm:t>
        <a:bodyPr/>
        <a:lstStyle/>
        <a:p>
          <a:pPr marL="57150" indent="0">
            <a:buNone/>
          </a:pPr>
          <a:r>
            <a:rPr lang="fr-FR" sz="1400" b="1" dirty="0">
              <a:solidFill>
                <a:schemeClr val="accent2"/>
              </a:solidFill>
              <a:sym typeface="Wingdings" panose="05000000000000000000" pitchFamily="2" charset="2"/>
            </a:rPr>
            <a:t> </a:t>
          </a:r>
          <a:r>
            <a:rPr lang="fr-FR" sz="1400" b="1" dirty="0">
              <a:solidFill>
                <a:schemeClr val="accent2"/>
              </a:solidFill>
            </a:rPr>
            <a:t>compétence / sentiment d’infériorité</a:t>
          </a:r>
          <a:endParaRPr lang="fr-FR" sz="1400" dirty="0">
            <a:solidFill>
              <a:schemeClr val="accent2"/>
            </a:solidFill>
          </a:endParaRPr>
        </a:p>
      </dgm:t>
    </dgm:pt>
    <dgm:pt modelId="{1C16678D-FCBC-4642-A634-E65E2C5DC956}" type="parTrans" cxnId="{0413D078-BDCD-49E7-8E99-5302F0FF813C}">
      <dgm:prSet/>
      <dgm:spPr/>
      <dgm:t>
        <a:bodyPr/>
        <a:lstStyle/>
        <a:p>
          <a:endParaRPr lang="fr-FR"/>
        </a:p>
      </dgm:t>
    </dgm:pt>
    <dgm:pt modelId="{3C803668-2B68-47BB-B8E7-0BE39A858861}" type="sibTrans" cxnId="{0413D078-BDCD-49E7-8E99-5302F0FF813C}">
      <dgm:prSet/>
      <dgm:spPr/>
      <dgm:t>
        <a:bodyPr/>
        <a:lstStyle/>
        <a:p>
          <a:endParaRPr lang="fr-FR"/>
        </a:p>
      </dgm:t>
    </dgm:pt>
    <dgm:pt modelId="{DAAEAEEE-72D6-490B-8EB8-3C4C64F85ADC}">
      <dgm:prSet custT="1"/>
      <dgm:spPr/>
      <dgm:t>
        <a:bodyPr/>
        <a:lstStyle/>
        <a:p>
          <a:pPr marL="57150" indent="0"/>
          <a:endParaRPr lang="fr-FR" sz="1400" dirty="0"/>
        </a:p>
      </dgm:t>
    </dgm:pt>
    <dgm:pt modelId="{C16ED4B6-3E58-486E-B1B4-1E2017A5053E}" type="parTrans" cxnId="{7505A12E-0399-4DC0-8603-AE1AE8186A86}">
      <dgm:prSet/>
      <dgm:spPr/>
      <dgm:t>
        <a:bodyPr/>
        <a:lstStyle/>
        <a:p>
          <a:endParaRPr lang="fr-FR"/>
        </a:p>
      </dgm:t>
    </dgm:pt>
    <dgm:pt modelId="{42E948AC-1966-4DF5-971A-70D91459FCCA}" type="sibTrans" cxnId="{7505A12E-0399-4DC0-8603-AE1AE8186A86}">
      <dgm:prSet/>
      <dgm:spPr/>
      <dgm:t>
        <a:bodyPr/>
        <a:lstStyle/>
        <a:p>
          <a:endParaRPr lang="fr-FR"/>
        </a:p>
      </dgm:t>
    </dgm:pt>
    <dgm:pt modelId="{2A79151D-7D89-4E53-9EC4-259203E79E41}">
      <dgm:prSet custT="1"/>
      <dgm:spPr/>
      <dgm:t>
        <a:bodyPr/>
        <a:lstStyle/>
        <a:p>
          <a:pPr marL="57150" indent="0"/>
          <a:endParaRPr lang="fr-FR" sz="1400" dirty="0"/>
        </a:p>
      </dgm:t>
    </dgm:pt>
    <dgm:pt modelId="{7DA92EDA-81EF-4879-A370-8FDD5458A78E}" type="parTrans" cxnId="{3672E24D-225E-4929-B25A-6F1AAA60DDB3}">
      <dgm:prSet/>
      <dgm:spPr/>
      <dgm:t>
        <a:bodyPr/>
        <a:lstStyle/>
        <a:p>
          <a:endParaRPr lang="fr-FR"/>
        </a:p>
      </dgm:t>
    </dgm:pt>
    <dgm:pt modelId="{C6DCED74-81A1-4D69-A125-C5AA3E3D22DE}" type="sibTrans" cxnId="{3672E24D-225E-4929-B25A-6F1AAA60DDB3}">
      <dgm:prSet/>
      <dgm:spPr/>
      <dgm:t>
        <a:bodyPr/>
        <a:lstStyle/>
        <a:p>
          <a:endParaRPr lang="fr-FR"/>
        </a:p>
      </dgm:t>
    </dgm:pt>
    <dgm:pt modelId="{9E9EDCE5-311B-4BE8-B8B1-23BDB80DB128}">
      <dgm:prSet custT="1"/>
      <dgm:spPr/>
      <dgm:t>
        <a:bodyPr/>
        <a:lstStyle/>
        <a:p>
          <a:pPr marL="57150" indent="0"/>
          <a:endParaRPr lang="fr-FR" sz="1400" dirty="0"/>
        </a:p>
      </dgm:t>
    </dgm:pt>
    <dgm:pt modelId="{EF797F88-32E6-48C6-868F-B1773B0E8A71}" type="parTrans" cxnId="{981C4FB6-75D9-403C-818F-DBFF0565C51D}">
      <dgm:prSet/>
      <dgm:spPr/>
      <dgm:t>
        <a:bodyPr/>
        <a:lstStyle/>
        <a:p>
          <a:endParaRPr lang="fr-FR"/>
        </a:p>
      </dgm:t>
    </dgm:pt>
    <dgm:pt modelId="{D24B1B17-B27D-4B05-83BE-74EDCA142ECD}" type="sibTrans" cxnId="{981C4FB6-75D9-403C-818F-DBFF0565C51D}">
      <dgm:prSet/>
      <dgm:spPr/>
      <dgm:t>
        <a:bodyPr/>
        <a:lstStyle/>
        <a:p>
          <a:endParaRPr lang="fr-FR"/>
        </a:p>
      </dgm:t>
    </dgm:pt>
    <dgm:pt modelId="{BBC0F3F7-C5A5-4A9A-A154-1AC24629BCB9}">
      <dgm:prSet phldrT="[Texte]" custT="1"/>
      <dgm:spPr/>
      <dgm:t>
        <a:bodyPr/>
        <a:lstStyle/>
        <a:p>
          <a:pPr>
            <a:buNone/>
          </a:pPr>
          <a:endParaRPr lang="fr-FR" sz="1400" dirty="0"/>
        </a:p>
      </dgm:t>
    </dgm:pt>
    <dgm:pt modelId="{D4037286-59A1-4908-B3C8-DCF6F613A3C9}" type="parTrans" cxnId="{A1527835-4474-451C-8B6C-231A03D05D68}">
      <dgm:prSet/>
      <dgm:spPr/>
      <dgm:t>
        <a:bodyPr/>
        <a:lstStyle/>
        <a:p>
          <a:endParaRPr lang="fr-FR"/>
        </a:p>
      </dgm:t>
    </dgm:pt>
    <dgm:pt modelId="{D891089E-42DB-4E01-8B3F-BF6480BA2415}" type="sibTrans" cxnId="{A1527835-4474-451C-8B6C-231A03D05D68}">
      <dgm:prSet/>
      <dgm:spPr/>
      <dgm:t>
        <a:bodyPr/>
        <a:lstStyle/>
        <a:p>
          <a:endParaRPr lang="fr-FR"/>
        </a:p>
      </dgm:t>
    </dgm:pt>
    <dgm:pt modelId="{0A0ED373-DF77-4189-B36B-9C2EDAFA7947}">
      <dgm:prSet phldrT="[Texte]" custT="1"/>
      <dgm:spPr/>
      <dgm:t>
        <a:bodyPr/>
        <a:lstStyle/>
        <a:p>
          <a:pPr>
            <a:buNone/>
          </a:pPr>
          <a:r>
            <a:rPr lang="fr-FR" sz="1400" b="1" dirty="0"/>
            <a:t>0-6 mois : stade oral passif </a:t>
          </a:r>
          <a:r>
            <a:rPr lang="fr-FR" sz="1400" dirty="0"/>
            <a:t>: mode incorporatif, succion; il n’y a pas de «MOI». L’enveloppe entre le dedans et le dehors n’est pas constituée. </a:t>
          </a:r>
        </a:p>
      </dgm:t>
    </dgm:pt>
    <dgm:pt modelId="{034FFA45-21B8-4DCC-BBBC-E6DB22D8932A}" type="parTrans" cxnId="{35620468-4220-4811-8DC2-43428FF48D4B}">
      <dgm:prSet/>
      <dgm:spPr/>
      <dgm:t>
        <a:bodyPr/>
        <a:lstStyle/>
        <a:p>
          <a:endParaRPr lang="fr-FR"/>
        </a:p>
      </dgm:t>
    </dgm:pt>
    <dgm:pt modelId="{CAE92781-BE8C-47C2-AE49-9EAA35789893}" type="sibTrans" cxnId="{35620468-4220-4811-8DC2-43428FF48D4B}">
      <dgm:prSet/>
      <dgm:spPr/>
      <dgm:t>
        <a:bodyPr/>
        <a:lstStyle/>
        <a:p>
          <a:endParaRPr lang="fr-FR"/>
        </a:p>
      </dgm:t>
    </dgm:pt>
    <dgm:pt modelId="{59FF7DAD-3CF7-4D1A-AD70-249A74BDEADF}">
      <dgm:prSet custT="1"/>
      <dgm:spPr/>
      <dgm:t>
        <a:bodyPr/>
        <a:lstStyle/>
        <a:p>
          <a:pPr marL="0" indent="0">
            <a:buNone/>
          </a:pPr>
          <a:r>
            <a:rPr lang="fr-FR" sz="1400" dirty="0"/>
            <a:t> </a:t>
          </a:r>
        </a:p>
      </dgm:t>
    </dgm:pt>
    <dgm:pt modelId="{52B4B577-2E15-4E50-B31F-0E5A0C031361}" type="parTrans" cxnId="{FDAE476B-4129-4785-9E94-7F7141E6553F}">
      <dgm:prSet/>
      <dgm:spPr/>
      <dgm:t>
        <a:bodyPr/>
        <a:lstStyle/>
        <a:p>
          <a:endParaRPr lang="fr-FR"/>
        </a:p>
      </dgm:t>
    </dgm:pt>
    <dgm:pt modelId="{5BE8FBFF-C629-4300-80F5-1E0F5A43C685}" type="sibTrans" cxnId="{FDAE476B-4129-4785-9E94-7F7141E6553F}">
      <dgm:prSet/>
      <dgm:spPr/>
      <dgm:t>
        <a:bodyPr/>
        <a:lstStyle/>
        <a:p>
          <a:endParaRPr lang="fr-FR"/>
        </a:p>
      </dgm:t>
    </dgm:pt>
    <dgm:pt modelId="{3E19E0DF-E2FE-4AD3-BA1F-D48A00E6A74E}">
      <dgm:prSet custT="1"/>
      <dgm:spPr/>
      <dgm:t>
        <a:bodyPr/>
        <a:lstStyle/>
        <a:p>
          <a:pPr marL="0" indent="0">
            <a:buNone/>
          </a:pPr>
          <a:r>
            <a:rPr lang="fr-FR" sz="1400" dirty="0"/>
            <a:t>C’est aussi le temps du </a:t>
          </a:r>
          <a:r>
            <a:rPr lang="fr-FR" sz="1400" b="1" dirty="0"/>
            <a:t>complexe d’Œdipe</a:t>
          </a:r>
          <a:r>
            <a:rPr lang="fr-FR" sz="1400" dirty="0"/>
            <a:t> pour Freud : temps de passage de la fusion à la triangulation ; rôle du tiers qui pose l’interdit. </a:t>
          </a:r>
        </a:p>
      </dgm:t>
    </dgm:pt>
    <dgm:pt modelId="{774576BC-3128-4C27-BB5B-2036CDCAE0EB}" type="parTrans" cxnId="{B61DA150-8353-4199-B972-E409558485F8}">
      <dgm:prSet/>
      <dgm:spPr/>
      <dgm:t>
        <a:bodyPr/>
        <a:lstStyle/>
        <a:p>
          <a:endParaRPr lang="fr-FR"/>
        </a:p>
      </dgm:t>
    </dgm:pt>
    <dgm:pt modelId="{EBB77D43-89F9-4A38-8935-FCA249858263}" type="sibTrans" cxnId="{B61DA150-8353-4199-B972-E409558485F8}">
      <dgm:prSet/>
      <dgm:spPr/>
      <dgm:t>
        <a:bodyPr/>
        <a:lstStyle/>
        <a:p>
          <a:endParaRPr lang="fr-FR"/>
        </a:p>
      </dgm:t>
    </dgm:pt>
    <dgm:pt modelId="{154D7AE5-2E1C-425D-84CB-5989BE22EF77}">
      <dgm:prSet custT="1"/>
      <dgm:spPr/>
      <dgm:t>
        <a:bodyPr/>
        <a:lstStyle/>
        <a:p>
          <a:pPr marL="0" indent="0">
            <a:buNone/>
          </a:pPr>
          <a:endParaRPr lang="fr-FR" sz="1400" dirty="0"/>
        </a:p>
      </dgm:t>
    </dgm:pt>
    <dgm:pt modelId="{D5CE94B4-26E5-41C9-91FF-B0EA8BE0985B}" type="parTrans" cxnId="{E07CD0AB-C10E-45BF-A757-E95C9279C96E}">
      <dgm:prSet/>
      <dgm:spPr/>
      <dgm:t>
        <a:bodyPr/>
        <a:lstStyle/>
        <a:p>
          <a:endParaRPr lang="fr-FR"/>
        </a:p>
      </dgm:t>
    </dgm:pt>
    <dgm:pt modelId="{46F99699-EDD2-4B24-9C03-6AC4367ED3A6}" type="sibTrans" cxnId="{E07CD0AB-C10E-45BF-A757-E95C9279C96E}">
      <dgm:prSet/>
      <dgm:spPr/>
      <dgm:t>
        <a:bodyPr/>
        <a:lstStyle/>
        <a:p>
          <a:endParaRPr lang="fr-FR"/>
        </a:p>
      </dgm:t>
    </dgm:pt>
    <dgm:pt modelId="{E9EFCB0C-1AC2-4A3B-B126-9AC995A6A33C}" type="pres">
      <dgm:prSet presAssocID="{443282E1-6168-4ED6-A03C-E67C7AC1900A}" presName="Name0" presStyleCnt="0">
        <dgm:presLayoutVars>
          <dgm:dir/>
          <dgm:resizeHandles val="exact"/>
        </dgm:presLayoutVars>
      </dgm:prSet>
      <dgm:spPr/>
      <dgm:t>
        <a:bodyPr/>
        <a:lstStyle/>
        <a:p>
          <a:endParaRPr lang="fr-FR"/>
        </a:p>
      </dgm:t>
    </dgm:pt>
    <dgm:pt modelId="{F7EF6BB1-7A66-4730-B303-938ED496E131}" type="pres">
      <dgm:prSet presAssocID="{68941B41-0E88-49FE-BA2E-2B0A8AD2F18C}" presName="node" presStyleLbl="node1" presStyleIdx="0" presStyleCnt="4">
        <dgm:presLayoutVars>
          <dgm:bulletEnabled val="1"/>
        </dgm:presLayoutVars>
      </dgm:prSet>
      <dgm:spPr/>
      <dgm:t>
        <a:bodyPr/>
        <a:lstStyle/>
        <a:p>
          <a:endParaRPr lang="fr-FR"/>
        </a:p>
      </dgm:t>
    </dgm:pt>
    <dgm:pt modelId="{6C5D6C39-CE47-4993-9ECE-582F00153021}" type="pres">
      <dgm:prSet presAssocID="{FA2F8AAD-E016-4A73-9F53-53006A769594}" presName="sibTrans" presStyleLbl="sibTrans2D1" presStyleIdx="0" presStyleCnt="3"/>
      <dgm:spPr/>
      <dgm:t>
        <a:bodyPr/>
        <a:lstStyle/>
        <a:p>
          <a:endParaRPr lang="fr-FR"/>
        </a:p>
      </dgm:t>
    </dgm:pt>
    <dgm:pt modelId="{C16F6B28-E8F0-4AAE-8C50-8DDE00F02AEA}" type="pres">
      <dgm:prSet presAssocID="{FA2F8AAD-E016-4A73-9F53-53006A769594}" presName="connectorText" presStyleLbl="sibTrans2D1" presStyleIdx="0" presStyleCnt="3"/>
      <dgm:spPr/>
      <dgm:t>
        <a:bodyPr/>
        <a:lstStyle/>
        <a:p>
          <a:endParaRPr lang="fr-FR"/>
        </a:p>
      </dgm:t>
    </dgm:pt>
    <dgm:pt modelId="{57B520F8-3112-4258-87F5-ECCC55EA5AB8}" type="pres">
      <dgm:prSet presAssocID="{F5FC17C0-8291-43E4-97CB-6085F57403D0}" presName="node" presStyleLbl="node1" presStyleIdx="1" presStyleCnt="4">
        <dgm:presLayoutVars>
          <dgm:bulletEnabled val="1"/>
        </dgm:presLayoutVars>
      </dgm:prSet>
      <dgm:spPr/>
      <dgm:t>
        <a:bodyPr/>
        <a:lstStyle/>
        <a:p>
          <a:endParaRPr lang="fr-FR"/>
        </a:p>
      </dgm:t>
    </dgm:pt>
    <dgm:pt modelId="{0ADAAD5B-FD09-4031-BC2C-6CCCBEC19F47}" type="pres">
      <dgm:prSet presAssocID="{F9782852-4069-415C-B893-14AD739D0862}" presName="sibTrans" presStyleLbl="sibTrans2D1" presStyleIdx="1" presStyleCnt="3"/>
      <dgm:spPr/>
      <dgm:t>
        <a:bodyPr/>
        <a:lstStyle/>
        <a:p>
          <a:endParaRPr lang="fr-FR"/>
        </a:p>
      </dgm:t>
    </dgm:pt>
    <dgm:pt modelId="{F578086E-7AD0-45E9-9DED-7EDAC160ADC6}" type="pres">
      <dgm:prSet presAssocID="{F9782852-4069-415C-B893-14AD739D0862}" presName="connectorText" presStyleLbl="sibTrans2D1" presStyleIdx="1" presStyleCnt="3"/>
      <dgm:spPr/>
      <dgm:t>
        <a:bodyPr/>
        <a:lstStyle/>
        <a:p>
          <a:endParaRPr lang="fr-FR"/>
        </a:p>
      </dgm:t>
    </dgm:pt>
    <dgm:pt modelId="{D4C894D3-2049-4D04-889D-F19980B80425}" type="pres">
      <dgm:prSet presAssocID="{26EA479A-8693-428D-BF72-F4751B867CFA}" presName="node" presStyleLbl="node1" presStyleIdx="2" presStyleCnt="4">
        <dgm:presLayoutVars>
          <dgm:bulletEnabled val="1"/>
        </dgm:presLayoutVars>
      </dgm:prSet>
      <dgm:spPr/>
      <dgm:t>
        <a:bodyPr/>
        <a:lstStyle/>
        <a:p>
          <a:endParaRPr lang="fr-FR"/>
        </a:p>
      </dgm:t>
    </dgm:pt>
    <dgm:pt modelId="{30B38E6A-3FA8-45D0-84F1-1C3CD3E004BC}" type="pres">
      <dgm:prSet presAssocID="{988BE06E-84D0-491C-9519-39CC60908802}" presName="sibTrans" presStyleLbl="sibTrans2D1" presStyleIdx="2" presStyleCnt="3"/>
      <dgm:spPr/>
      <dgm:t>
        <a:bodyPr/>
        <a:lstStyle/>
        <a:p>
          <a:endParaRPr lang="fr-FR"/>
        </a:p>
      </dgm:t>
    </dgm:pt>
    <dgm:pt modelId="{33277AE8-9CE1-43DA-BCDE-BC33BC2CFFB6}" type="pres">
      <dgm:prSet presAssocID="{988BE06E-84D0-491C-9519-39CC60908802}" presName="connectorText" presStyleLbl="sibTrans2D1" presStyleIdx="2" presStyleCnt="3"/>
      <dgm:spPr/>
      <dgm:t>
        <a:bodyPr/>
        <a:lstStyle/>
        <a:p>
          <a:endParaRPr lang="fr-FR"/>
        </a:p>
      </dgm:t>
    </dgm:pt>
    <dgm:pt modelId="{D9BA8F4A-A1B0-45E5-BAB7-7F5E4DF38F93}" type="pres">
      <dgm:prSet presAssocID="{0976B633-6FDE-49EB-9750-B4D124A9539D}" presName="node" presStyleLbl="node1" presStyleIdx="3" presStyleCnt="4">
        <dgm:presLayoutVars>
          <dgm:bulletEnabled val="1"/>
        </dgm:presLayoutVars>
      </dgm:prSet>
      <dgm:spPr/>
      <dgm:t>
        <a:bodyPr/>
        <a:lstStyle/>
        <a:p>
          <a:endParaRPr lang="fr-FR"/>
        </a:p>
      </dgm:t>
    </dgm:pt>
  </dgm:ptLst>
  <dgm:cxnLst>
    <dgm:cxn modelId="{72F5216D-2DD6-4CF5-A7FE-E4972EB3E98E}" srcId="{68941B41-0E88-49FE-BA2E-2B0A8AD2F18C}" destId="{B3BD7F7E-E898-4E0B-A4DF-79E8C5679826}" srcOrd="2" destOrd="0" parTransId="{1149DEA6-BC6E-4728-B705-7629B5B1BE42}" sibTransId="{E853FBAD-6DC5-46C2-A2E3-278EE55DA1BB}"/>
    <dgm:cxn modelId="{FE505D80-4574-4AF7-B4BB-2BBA1BC1F7F1}" srcId="{26EA479A-8693-428D-BF72-F4751B867CFA}" destId="{CB9A4778-45F7-4BB2-BFD7-2D63BE532931}" srcOrd="2" destOrd="0" parTransId="{9331B70C-6AC9-40FE-A002-E85D65A16A63}" sibTransId="{8C9D1F7D-CD17-4767-8A04-07D226CC2265}"/>
    <dgm:cxn modelId="{1865E404-D371-45A0-B116-41C4E9DB2015}" srcId="{26EA479A-8693-428D-BF72-F4751B867CFA}" destId="{3A107448-B340-46DC-891F-3248A6739288}" srcOrd="4" destOrd="0" parTransId="{1D746CF1-CD53-49D0-8B6A-6B645FFF1C0C}" sibTransId="{846B6CC9-6CC4-4D2D-8552-43672C24D77B}"/>
    <dgm:cxn modelId="{006CC97A-6476-42B4-8C01-923A9253C3AE}" srcId="{443282E1-6168-4ED6-A03C-E67C7AC1900A}" destId="{0976B633-6FDE-49EB-9750-B4D124A9539D}" srcOrd="3" destOrd="0" parTransId="{1E516ACD-C303-4547-9309-27FE244A00C8}" sibTransId="{4F7030C1-78B0-4430-9E10-0959737C5736}"/>
    <dgm:cxn modelId="{749C0B48-4E54-4807-BBAB-4E6A2134635A}" type="presOf" srcId="{FA2F8AAD-E016-4A73-9F53-53006A769594}" destId="{C16F6B28-E8F0-4AAE-8C50-8DDE00F02AEA}" srcOrd="1" destOrd="0" presId="urn:microsoft.com/office/officeart/2005/8/layout/process1"/>
    <dgm:cxn modelId="{77607E6A-B262-4B2C-8C92-B356BBE12E02}" srcId="{443282E1-6168-4ED6-A03C-E67C7AC1900A}" destId="{F5FC17C0-8291-43E4-97CB-6085F57403D0}" srcOrd="1" destOrd="0" parTransId="{12DBE8E5-7A47-4A1F-B895-874D2DBED223}" sibTransId="{F9782852-4069-415C-B893-14AD739D0862}"/>
    <dgm:cxn modelId="{CACFF6EE-BD4E-485A-BC1C-C5BF3A9C0BEE}" srcId="{F5FC17C0-8291-43E4-97CB-6085F57403D0}" destId="{B8C02991-34C1-4F0D-8F69-9488528501A1}" srcOrd="4" destOrd="0" parTransId="{DCE8F621-F03B-4B51-9D95-64C470DDC049}" sibTransId="{A16FE0EA-BB07-41B4-B3AC-E77FE97BDFB3}"/>
    <dgm:cxn modelId="{F0FAAB89-93B7-49CA-932C-0AEE15665B07}" type="presOf" srcId="{2A79151D-7D89-4E53-9EC4-259203E79E41}" destId="{D4C894D3-2049-4D04-889D-F19980B80425}" srcOrd="0" destOrd="4" presId="urn:microsoft.com/office/officeart/2005/8/layout/process1"/>
    <dgm:cxn modelId="{0976123E-598D-4598-AF27-BF596BD70C78}" srcId="{443282E1-6168-4ED6-A03C-E67C7AC1900A}" destId="{26EA479A-8693-428D-BF72-F4751B867CFA}" srcOrd="2" destOrd="0" parTransId="{2CC49A1A-2527-4C8A-8A39-A5446A14E926}" sibTransId="{988BE06E-84D0-491C-9519-39CC60908802}"/>
    <dgm:cxn modelId="{10071D0E-60C3-4B03-9452-C5BE05AB1DB9}" type="presOf" srcId="{988BE06E-84D0-491C-9519-39CC60908802}" destId="{33277AE8-9CE1-43DA-BCDE-BC33BC2CFFB6}" srcOrd="1" destOrd="0" presId="urn:microsoft.com/office/officeart/2005/8/layout/process1"/>
    <dgm:cxn modelId="{EC475733-2D26-4AB4-93EE-544F7D6B44AF}" srcId="{0976B633-6FDE-49EB-9750-B4D124A9539D}" destId="{0620EFF2-1E26-4513-ACE2-2945ED6A32CA}" srcOrd="0" destOrd="0" parTransId="{C10184AE-DE53-43C3-ABB9-DC12D2A74C96}" sibTransId="{431203C6-9295-4D41-9EFB-E81A2AEF06C8}"/>
    <dgm:cxn modelId="{D2A6BB63-3C4F-4225-9E33-E3F01E0339E5}" type="presOf" srcId="{BBC0F3F7-C5A5-4A9A-A154-1AC24629BCB9}" destId="{F7EF6BB1-7A66-4730-B303-938ED496E131}" srcOrd="0" destOrd="4" presId="urn:microsoft.com/office/officeart/2005/8/layout/process1"/>
    <dgm:cxn modelId="{13C1C3F4-F3B9-445A-97AA-71E6ADD3A474}" type="presOf" srcId="{CB9A4778-45F7-4BB2-BFD7-2D63BE532931}" destId="{D4C894D3-2049-4D04-889D-F19980B80425}" srcOrd="0" destOrd="3" presId="urn:microsoft.com/office/officeart/2005/8/layout/process1"/>
    <dgm:cxn modelId="{51F62D64-9E42-47B7-8200-3E9927F9E0D0}" type="presOf" srcId="{154D7AE5-2E1C-425D-84CB-5989BE22EF77}" destId="{D9BA8F4A-A1B0-45E5-BAB7-7F5E4DF38F93}" srcOrd="0" destOrd="2" presId="urn:microsoft.com/office/officeart/2005/8/layout/process1"/>
    <dgm:cxn modelId="{7977B038-6833-4A12-BEEB-9B9E8B430002}" type="presOf" srcId="{F9782852-4069-415C-B893-14AD739D0862}" destId="{0ADAAD5B-FD09-4031-BC2C-6CCCBEC19F47}" srcOrd="0" destOrd="0" presId="urn:microsoft.com/office/officeart/2005/8/layout/process1"/>
    <dgm:cxn modelId="{4FE9C18F-087F-400A-A80F-31D92826A422}" type="presOf" srcId="{3A107448-B340-46DC-891F-3248A6739288}" destId="{D4C894D3-2049-4D04-889D-F19980B80425}" srcOrd="0" destOrd="5" presId="urn:microsoft.com/office/officeart/2005/8/layout/process1"/>
    <dgm:cxn modelId="{03A53F33-6B50-4E18-9CBE-2736B6E904AB}" type="presOf" srcId="{FD8CAAE9-3C0C-47FB-8D30-5588ADB3E37F}" destId="{57B520F8-3112-4258-87F5-ECCC55EA5AB8}" srcOrd="0" destOrd="3" presId="urn:microsoft.com/office/officeart/2005/8/layout/process1"/>
    <dgm:cxn modelId="{358F2643-3BA0-4021-8A96-B27897870835}" type="presOf" srcId="{FA2F8AAD-E016-4A73-9F53-53006A769594}" destId="{6C5D6C39-CE47-4993-9ECE-582F00153021}" srcOrd="0" destOrd="0" presId="urn:microsoft.com/office/officeart/2005/8/layout/process1"/>
    <dgm:cxn modelId="{35620468-4220-4811-8DC2-43428FF48D4B}" srcId="{68941B41-0E88-49FE-BA2E-2B0A8AD2F18C}" destId="{0A0ED373-DF77-4189-B36B-9C2EDAFA7947}" srcOrd="1" destOrd="0" parTransId="{034FFA45-21B8-4DCC-BBBC-E6DB22D8932A}" sibTransId="{CAE92781-BE8C-47C2-AE49-9EAA35789893}"/>
    <dgm:cxn modelId="{A2FFA488-D231-4A55-88FC-8A80F6BBB684}" type="presOf" srcId="{9CC8D93F-C8A0-4785-AF9F-E467E6363861}" destId="{F7EF6BB1-7A66-4730-B303-938ED496E131}" srcOrd="0" destOrd="1" presId="urn:microsoft.com/office/officeart/2005/8/layout/process1"/>
    <dgm:cxn modelId="{6D92EB84-18A0-40BE-BEFD-DE7EECB1FA1D}" type="presOf" srcId="{3E19E0DF-E2FE-4AD3-BA1F-D48A00E6A74E}" destId="{D4C894D3-2049-4D04-889D-F19980B80425}" srcOrd="0" destOrd="2" presId="urn:microsoft.com/office/officeart/2005/8/layout/process1"/>
    <dgm:cxn modelId="{A1527835-4474-451C-8B6C-231A03D05D68}" srcId="{68941B41-0E88-49FE-BA2E-2B0A8AD2F18C}" destId="{BBC0F3F7-C5A5-4A9A-A154-1AC24629BCB9}" srcOrd="3" destOrd="0" parTransId="{D4037286-59A1-4908-B3C8-DCF6F613A3C9}" sibTransId="{D891089E-42DB-4E01-8B3F-BF6480BA2415}"/>
    <dgm:cxn modelId="{FC5E306F-1CBD-49F2-812C-B075B9BA3DE6}" type="presOf" srcId="{443282E1-6168-4ED6-A03C-E67C7AC1900A}" destId="{E9EFCB0C-1AC2-4A3B-B126-9AC995A6A33C}" srcOrd="0" destOrd="0" presId="urn:microsoft.com/office/officeart/2005/8/layout/process1"/>
    <dgm:cxn modelId="{EAA92A7E-B48B-4D06-920C-6B6BFEB97353}" type="presOf" srcId="{91343B0F-6703-4965-8E47-ACA8F16D24BB}" destId="{D4C894D3-2049-4D04-889D-F19980B80425}" srcOrd="0" destOrd="1" presId="urn:microsoft.com/office/officeart/2005/8/layout/process1"/>
    <dgm:cxn modelId="{FBF6C4A8-518E-499F-BE5C-C8C33E219A10}" srcId="{0976B633-6FDE-49EB-9750-B4D124A9539D}" destId="{3F6FDB27-1DD8-42B4-9318-36DB5920C22D}" srcOrd="2" destOrd="0" parTransId="{5007A541-C868-42CA-A573-85C3B8AAF4CA}" sibTransId="{80445B4F-17E4-4A25-94FE-0C822D338726}"/>
    <dgm:cxn modelId="{A9AE8AB4-8B8B-4ED3-9097-2D9C77B7D5FD}" type="presOf" srcId="{B3BD7F7E-E898-4E0B-A4DF-79E8C5679826}" destId="{F7EF6BB1-7A66-4730-B303-938ED496E131}" srcOrd="0" destOrd="3" presId="urn:microsoft.com/office/officeart/2005/8/layout/process1"/>
    <dgm:cxn modelId="{BAA5816A-1088-4A73-9C2E-DFC9A49C41A9}" srcId="{F5FC17C0-8291-43E4-97CB-6085F57403D0}" destId="{C58C7158-FD72-4EF1-A34A-9655BB49EE2A}" srcOrd="0" destOrd="0" parTransId="{4ACE452B-802E-4C76-94EF-127F1AD6B59C}" sibTransId="{5BE3D78B-3AC4-4AF6-9C95-9F12845DB35B}"/>
    <dgm:cxn modelId="{FDAE476B-4129-4785-9E94-7F7141E6553F}" srcId="{F5FC17C0-8291-43E4-97CB-6085F57403D0}" destId="{59FF7DAD-3CF7-4D1A-AD70-249A74BDEADF}" srcOrd="1" destOrd="0" parTransId="{52B4B577-2E15-4E50-B31F-0E5A0C031361}" sibTransId="{5BE8FBFF-C629-4300-80F5-1E0F5A43C685}"/>
    <dgm:cxn modelId="{B61DA150-8353-4199-B972-E409558485F8}" srcId="{26EA479A-8693-428D-BF72-F4751B867CFA}" destId="{3E19E0DF-E2FE-4AD3-BA1F-D48A00E6A74E}" srcOrd="1" destOrd="0" parTransId="{774576BC-3128-4C27-BB5B-2036CDCAE0EB}" sibTransId="{EBB77D43-89F9-4A38-8935-FCA249858263}"/>
    <dgm:cxn modelId="{55CFA7E7-A7CA-49DF-95BD-B756F13E9B6E}" type="presOf" srcId="{9E9EDCE5-311B-4BE8-B8B1-23BDB80DB128}" destId="{57B520F8-3112-4258-87F5-ECCC55EA5AB8}" srcOrd="0" destOrd="4" presId="urn:microsoft.com/office/officeart/2005/8/layout/process1"/>
    <dgm:cxn modelId="{E144792D-0DF8-4C42-BF61-61B2B323A8B7}" type="presOf" srcId="{0620EFF2-1E26-4513-ACE2-2945ED6A32CA}" destId="{D9BA8F4A-A1B0-45E5-BAB7-7F5E4DF38F93}" srcOrd="0" destOrd="1" presId="urn:microsoft.com/office/officeart/2005/8/layout/process1"/>
    <dgm:cxn modelId="{E07CD0AB-C10E-45BF-A757-E95C9279C96E}" srcId="{0976B633-6FDE-49EB-9750-B4D124A9539D}" destId="{154D7AE5-2E1C-425D-84CB-5989BE22EF77}" srcOrd="1" destOrd="0" parTransId="{D5CE94B4-26E5-41C9-91FF-B0EA8BE0985B}" sibTransId="{46F99699-EDD2-4B24-9C03-6AC4367ED3A6}"/>
    <dgm:cxn modelId="{0F139560-DCC1-47DE-9CE7-53C8C458FF64}" type="presOf" srcId="{F9782852-4069-415C-B893-14AD739D0862}" destId="{F578086E-7AD0-45E9-9DED-7EDAC160ADC6}" srcOrd="1" destOrd="0" presId="urn:microsoft.com/office/officeart/2005/8/layout/process1"/>
    <dgm:cxn modelId="{2C983AE0-91B7-4342-A7F9-8B0D8947A9CC}" type="presOf" srcId="{C58C7158-FD72-4EF1-A34A-9655BB49EE2A}" destId="{57B520F8-3112-4258-87F5-ECCC55EA5AB8}" srcOrd="0" destOrd="1" presId="urn:microsoft.com/office/officeart/2005/8/layout/process1"/>
    <dgm:cxn modelId="{4E6D0B31-6055-44FE-A332-72003A97FC1D}" type="presOf" srcId="{26EA479A-8693-428D-BF72-F4751B867CFA}" destId="{D4C894D3-2049-4D04-889D-F19980B80425}" srcOrd="0" destOrd="0" presId="urn:microsoft.com/office/officeart/2005/8/layout/process1"/>
    <dgm:cxn modelId="{7E065BF0-10D1-4208-AB23-052AEDBA93D0}" type="presOf" srcId="{0976B633-6FDE-49EB-9750-B4D124A9539D}" destId="{D9BA8F4A-A1B0-45E5-BAB7-7F5E4DF38F93}" srcOrd="0" destOrd="0" presId="urn:microsoft.com/office/officeart/2005/8/layout/process1"/>
    <dgm:cxn modelId="{29ECC4B3-322B-4DC8-8E6E-E805C4862C19}" type="presOf" srcId="{988BE06E-84D0-491C-9519-39CC60908802}" destId="{30B38E6A-3FA8-45D0-84F1-1C3CD3E004BC}" srcOrd="0" destOrd="0" presId="urn:microsoft.com/office/officeart/2005/8/layout/process1"/>
    <dgm:cxn modelId="{F72F67FD-AF44-490D-B7D3-6605195EDBA6}" type="presOf" srcId="{DAAEAEEE-72D6-490B-8EB8-3C4C64F85ADC}" destId="{D9BA8F4A-A1B0-45E5-BAB7-7F5E4DF38F93}" srcOrd="0" destOrd="4" presId="urn:microsoft.com/office/officeart/2005/8/layout/process1"/>
    <dgm:cxn modelId="{BB1D35BB-F816-4422-8A36-8FCA54E6F319}" type="presOf" srcId="{68941B41-0E88-49FE-BA2E-2B0A8AD2F18C}" destId="{F7EF6BB1-7A66-4730-B303-938ED496E131}" srcOrd="0" destOrd="0" presId="urn:microsoft.com/office/officeart/2005/8/layout/process1"/>
    <dgm:cxn modelId="{0413D078-BDCD-49E7-8E99-5302F0FF813C}" srcId="{0976B633-6FDE-49EB-9750-B4D124A9539D}" destId="{DF73017F-5E76-4656-9024-E692314701A8}" srcOrd="4" destOrd="0" parTransId="{1C16678D-FCBC-4642-A634-E65E2C5DC956}" sibTransId="{3C803668-2B68-47BB-B8E7-0BE39A858861}"/>
    <dgm:cxn modelId="{2B3E83BC-A237-40FE-855D-CECEC9F7FA81}" type="presOf" srcId="{DF73017F-5E76-4656-9024-E692314701A8}" destId="{D9BA8F4A-A1B0-45E5-BAB7-7F5E4DF38F93}" srcOrd="0" destOrd="5" presId="urn:microsoft.com/office/officeart/2005/8/layout/process1"/>
    <dgm:cxn modelId="{F7DFA0BB-1EFE-4F98-87FE-3B03F04DB5C0}" type="presOf" srcId="{3F6FDB27-1DD8-42B4-9318-36DB5920C22D}" destId="{D9BA8F4A-A1B0-45E5-BAB7-7F5E4DF38F93}" srcOrd="0" destOrd="3" presId="urn:microsoft.com/office/officeart/2005/8/layout/process1"/>
    <dgm:cxn modelId="{4E99A99E-C5FB-46E0-8A56-BD381ECB3E8D}" type="presOf" srcId="{F5FC17C0-8291-43E4-97CB-6085F57403D0}" destId="{57B520F8-3112-4258-87F5-ECCC55EA5AB8}" srcOrd="0" destOrd="0" presId="urn:microsoft.com/office/officeart/2005/8/layout/process1"/>
    <dgm:cxn modelId="{981C4FB6-75D9-403C-818F-DBFF0565C51D}" srcId="{F5FC17C0-8291-43E4-97CB-6085F57403D0}" destId="{9E9EDCE5-311B-4BE8-B8B1-23BDB80DB128}" srcOrd="3" destOrd="0" parTransId="{EF797F88-32E6-48C6-868F-B1773B0E8A71}" sibTransId="{D24B1B17-B27D-4B05-83BE-74EDCA142ECD}"/>
    <dgm:cxn modelId="{320CFB67-5E90-4EC8-B65B-96EFE7776741}" srcId="{443282E1-6168-4ED6-A03C-E67C7AC1900A}" destId="{68941B41-0E88-49FE-BA2E-2B0A8AD2F18C}" srcOrd="0" destOrd="0" parTransId="{5756CDBC-C02B-454C-9CF2-94A974B17A06}" sibTransId="{FA2F8AAD-E016-4A73-9F53-53006A769594}"/>
    <dgm:cxn modelId="{EA855FB5-42E4-4FCF-B114-28B2AF70EE1A}" type="presOf" srcId="{B8C02991-34C1-4F0D-8F69-9488528501A1}" destId="{57B520F8-3112-4258-87F5-ECCC55EA5AB8}" srcOrd="0" destOrd="5" presId="urn:microsoft.com/office/officeart/2005/8/layout/process1"/>
    <dgm:cxn modelId="{BC52C9DC-4B72-441A-A5CE-669C2161F97D}" type="presOf" srcId="{59FF7DAD-3CF7-4D1A-AD70-249A74BDEADF}" destId="{57B520F8-3112-4258-87F5-ECCC55EA5AB8}" srcOrd="0" destOrd="2" presId="urn:microsoft.com/office/officeart/2005/8/layout/process1"/>
    <dgm:cxn modelId="{3672E24D-225E-4929-B25A-6F1AAA60DDB3}" srcId="{26EA479A-8693-428D-BF72-F4751B867CFA}" destId="{2A79151D-7D89-4E53-9EC4-259203E79E41}" srcOrd="3" destOrd="0" parTransId="{7DA92EDA-81EF-4879-A370-8FDD5458A78E}" sibTransId="{C6DCED74-81A1-4D69-A125-C5AA3E3D22DE}"/>
    <dgm:cxn modelId="{3E60D481-8298-4D81-A0C2-0A2809FF64DC}" srcId="{F5FC17C0-8291-43E4-97CB-6085F57403D0}" destId="{FD8CAAE9-3C0C-47FB-8D30-5588ADB3E37F}" srcOrd="2" destOrd="0" parTransId="{D71F3932-ED32-48E1-BEA7-6FAA831DA244}" sibTransId="{EA0A2C44-132E-4600-804F-54C6B2BCADEF}"/>
    <dgm:cxn modelId="{5E21EA91-1FCF-48E4-AFE8-CFC5A93E7505}" srcId="{68941B41-0E88-49FE-BA2E-2B0A8AD2F18C}" destId="{9CC8D93F-C8A0-4785-AF9F-E467E6363861}" srcOrd="0" destOrd="0" parTransId="{EA1BCCF2-09D3-4231-A23D-B6315184C04F}" sibTransId="{CA5EC56E-0B7E-46F4-B8D9-46CCAECDF876}"/>
    <dgm:cxn modelId="{04661882-177E-4DB0-8B3A-D308B3916389}" srcId="{26EA479A-8693-428D-BF72-F4751B867CFA}" destId="{91343B0F-6703-4965-8E47-ACA8F16D24BB}" srcOrd="0" destOrd="0" parTransId="{711FE285-FD26-4524-8FD5-7A0205AFFDF4}" sibTransId="{986BFADF-2751-45AF-8542-678983190508}"/>
    <dgm:cxn modelId="{7505A12E-0399-4DC0-8603-AE1AE8186A86}" srcId="{0976B633-6FDE-49EB-9750-B4D124A9539D}" destId="{DAAEAEEE-72D6-490B-8EB8-3C4C64F85ADC}" srcOrd="3" destOrd="0" parTransId="{C16ED4B6-3E58-486E-B1B4-1E2017A5053E}" sibTransId="{42E948AC-1966-4DF5-971A-70D91459FCCA}"/>
    <dgm:cxn modelId="{CC63646F-94F4-4F60-A426-33E6D184FE1F}" type="presOf" srcId="{D88B1204-2CEC-40B0-A17C-E78BECF43CDB}" destId="{F7EF6BB1-7A66-4730-B303-938ED496E131}" srcOrd="0" destOrd="5" presId="urn:microsoft.com/office/officeart/2005/8/layout/process1"/>
    <dgm:cxn modelId="{615132D6-7470-42C9-9105-95204F612319}" srcId="{68941B41-0E88-49FE-BA2E-2B0A8AD2F18C}" destId="{D88B1204-2CEC-40B0-A17C-E78BECF43CDB}" srcOrd="4" destOrd="0" parTransId="{FC8AFD8A-2797-42FA-9FF2-A520C1B1D588}" sibTransId="{81FFB293-29EF-47E2-91B1-E1E8653292C4}"/>
    <dgm:cxn modelId="{B7D55B61-65C0-40EB-A597-A2B09E7B4AEB}" type="presOf" srcId="{0A0ED373-DF77-4189-B36B-9C2EDAFA7947}" destId="{F7EF6BB1-7A66-4730-B303-938ED496E131}" srcOrd="0" destOrd="2" presId="urn:microsoft.com/office/officeart/2005/8/layout/process1"/>
    <dgm:cxn modelId="{A0629047-B353-4908-9CCD-94798EE0DC9B}" type="presParOf" srcId="{E9EFCB0C-1AC2-4A3B-B126-9AC995A6A33C}" destId="{F7EF6BB1-7A66-4730-B303-938ED496E131}" srcOrd="0" destOrd="0" presId="urn:microsoft.com/office/officeart/2005/8/layout/process1"/>
    <dgm:cxn modelId="{ABDF1568-ACE4-4C50-90A1-F84722FE808E}" type="presParOf" srcId="{E9EFCB0C-1AC2-4A3B-B126-9AC995A6A33C}" destId="{6C5D6C39-CE47-4993-9ECE-582F00153021}" srcOrd="1" destOrd="0" presId="urn:microsoft.com/office/officeart/2005/8/layout/process1"/>
    <dgm:cxn modelId="{573F2BF2-6BF8-4F89-BBF8-8C7AADCBC492}" type="presParOf" srcId="{6C5D6C39-CE47-4993-9ECE-582F00153021}" destId="{C16F6B28-E8F0-4AAE-8C50-8DDE00F02AEA}" srcOrd="0" destOrd="0" presId="urn:microsoft.com/office/officeart/2005/8/layout/process1"/>
    <dgm:cxn modelId="{0CAEB93A-F75A-49D4-8402-25F70C1DB2F7}" type="presParOf" srcId="{E9EFCB0C-1AC2-4A3B-B126-9AC995A6A33C}" destId="{57B520F8-3112-4258-87F5-ECCC55EA5AB8}" srcOrd="2" destOrd="0" presId="urn:microsoft.com/office/officeart/2005/8/layout/process1"/>
    <dgm:cxn modelId="{95E50543-75EF-44F4-B9CD-E93BE372FC0B}" type="presParOf" srcId="{E9EFCB0C-1AC2-4A3B-B126-9AC995A6A33C}" destId="{0ADAAD5B-FD09-4031-BC2C-6CCCBEC19F47}" srcOrd="3" destOrd="0" presId="urn:microsoft.com/office/officeart/2005/8/layout/process1"/>
    <dgm:cxn modelId="{DE59A675-DD48-470D-B980-3D88433012BD}" type="presParOf" srcId="{0ADAAD5B-FD09-4031-BC2C-6CCCBEC19F47}" destId="{F578086E-7AD0-45E9-9DED-7EDAC160ADC6}" srcOrd="0" destOrd="0" presId="urn:microsoft.com/office/officeart/2005/8/layout/process1"/>
    <dgm:cxn modelId="{458940F9-F88C-4D0C-9648-F8B837B09AD2}" type="presParOf" srcId="{E9EFCB0C-1AC2-4A3B-B126-9AC995A6A33C}" destId="{D4C894D3-2049-4D04-889D-F19980B80425}" srcOrd="4" destOrd="0" presId="urn:microsoft.com/office/officeart/2005/8/layout/process1"/>
    <dgm:cxn modelId="{FC1ECEC0-76F3-42BD-ACB4-88940877920C}" type="presParOf" srcId="{E9EFCB0C-1AC2-4A3B-B126-9AC995A6A33C}" destId="{30B38E6A-3FA8-45D0-84F1-1C3CD3E004BC}" srcOrd="5" destOrd="0" presId="urn:microsoft.com/office/officeart/2005/8/layout/process1"/>
    <dgm:cxn modelId="{AF36B7BE-C1EC-4BD6-BC7E-56EB1FB3FBCE}" type="presParOf" srcId="{30B38E6A-3FA8-45D0-84F1-1C3CD3E004BC}" destId="{33277AE8-9CE1-43DA-BCDE-BC33BC2CFFB6}" srcOrd="0" destOrd="0" presId="urn:microsoft.com/office/officeart/2005/8/layout/process1"/>
    <dgm:cxn modelId="{772C688D-2567-4AA5-A66E-12766423F0DB}" type="presParOf" srcId="{E9EFCB0C-1AC2-4A3B-B126-9AC995A6A33C}" destId="{D9BA8F4A-A1B0-45E5-BAB7-7F5E4DF38F9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4B7D0-396C-4C34-8241-7D9704D4D5D4}" type="doc">
      <dgm:prSet loTypeId="urn:microsoft.com/office/officeart/2005/8/layout/process2" loCatId="process" qsTypeId="urn:microsoft.com/office/officeart/2005/8/quickstyle/simple1" qsCatId="simple" csTypeId="urn:microsoft.com/office/officeart/2005/8/colors/accent0_2" csCatId="mainScheme" phldr="1"/>
      <dgm:spPr/>
    </dgm:pt>
    <dgm:pt modelId="{01F86913-85A6-46B5-A5EF-18A068DC2D76}">
      <dgm:prSet phldrT="[Texte]" custT="1"/>
      <dgm:spPr/>
      <dgm:t>
        <a:bodyPr/>
        <a:lstStyle/>
        <a:p>
          <a:r>
            <a:rPr lang="fr-FR" sz="2000" b="1" dirty="0">
              <a:solidFill>
                <a:schemeClr val="accent2"/>
              </a:solidFill>
            </a:rPr>
            <a:t>La préadolescence</a:t>
          </a:r>
        </a:p>
        <a:p>
          <a:r>
            <a:rPr lang="fr-FR" sz="1400" dirty="0"/>
            <a:t>Réveil des mouvements pulsionnels, mais non identifiés par le jeune (chahut, rires, opposition non franche à l’adulte, ricanement). Tourner en dérision tout ce qui gêne. Un retour à l’âge du « caca-boudin »…?</a:t>
          </a:r>
        </a:p>
      </dgm:t>
    </dgm:pt>
    <dgm:pt modelId="{7D9407E9-940A-445B-995C-ABDF4D2985B7}" type="parTrans" cxnId="{6B858716-5C01-4E7F-863E-29EF6A67EF3F}">
      <dgm:prSet/>
      <dgm:spPr/>
      <dgm:t>
        <a:bodyPr/>
        <a:lstStyle/>
        <a:p>
          <a:endParaRPr lang="fr-FR"/>
        </a:p>
      </dgm:t>
    </dgm:pt>
    <dgm:pt modelId="{29E3D6D8-722F-4799-B3CC-2248C8BB260D}" type="sibTrans" cxnId="{6B858716-5C01-4E7F-863E-29EF6A67EF3F}">
      <dgm:prSet/>
      <dgm:spPr/>
      <dgm:t>
        <a:bodyPr/>
        <a:lstStyle/>
        <a:p>
          <a:endParaRPr lang="fr-FR"/>
        </a:p>
      </dgm:t>
    </dgm:pt>
    <dgm:pt modelId="{EC33369E-D094-4FD3-AECB-50AEB561876F}">
      <dgm:prSet custT="1"/>
      <dgm:spPr/>
      <dgm:t>
        <a:bodyPr/>
        <a:lstStyle/>
        <a:p>
          <a:r>
            <a:rPr lang="fr-FR" sz="2000" b="1" kern="1200" dirty="0">
              <a:solidFill>
                <a:srgbClr val="ED7D31"/>
              </a:solidFill>
              <a:latin typeface="Calibri" panose="020F0502020204030204"/>
              <a:ea typeface="+mn-ea"/>
              <a:cs typeface="+mn-cs"/>
            </a:rPr>
            <a:t>L’adolescence</a:t>
          </a:r>
        </a:p>
        <a:p>
          <a:r>
            <a:rPr lang="fr-FR" sz="1400" kern="1200" dirty="0">
              <a:solidFill>
                <a:srgbClr val="44546A">
                  <a:hueOff val="0"/>
                  <a:satOff val="0"/>
                  <a:lumOff val="0"/>
                  <a:alphaOff val="0"/>
                </a:srgbClr>
              </a:solidFill>
              <a:latin typeface="Calibri" panose="020F0502020204030204"/>
              <a:ea typeface="+mn-ea"/>
              <a:cs typeface="+mn-cs"/>
            </a:rPr>
            <a:t>Il ne peut plus nier son évolution en raison des transformations de son corps. </a:t>
          </a:r>
        </a:p>
      </dgm:t>
    </dgm:pt>
    <dgm:pt modelId="{9D43A9C8-E11B-4115-B957-BC05237FCCD7}" type="parTrans" cxnId="{3F2B30DD-2435-462E-8F4D-F5DDCAF50139}">
      <dgm:prSet/>
      <dgm:spPr/>
      <dgm:t>
        <a:bodyPr/>
        <a:lstStyle/>
        <a:p>
          <a:endParaRPr lang="fr-FR"/>
        </a:p>
      </dgm:t>
    </dgm:pt>
    <dgm:pt modelId="{11F574F2-51A6-49F0-B260-1C6C996CF5CF}" type="sibTrans" cxnId="{3F2B30DD-2435-462E-8F4D-F5DDCAF50139}">
      <dgm:prSet/>
      <dgm:spPr/>
      <dgm:t>
        <a:bodyPr/>
        <a:lstStyle/>
        <a:p>
          <a:endParaRPr lang="fr-FR"/>
        </a:p>
      </dgm:t>
    </dgm:pt>
    <dgm:pt modelId="{D2AE8B04-5B7D-41A3-BDF3-1EEBB5AB192C}">
      <dgm:prSet custT="1"/>
      <dgm:spPr/>
      <dgm:t>
        <a:bodyPr/>
        <a:lstStyle/>
        <a:p>
          <a:r>
            <a:rPr lang="fr-FR" sz="2000" b="1" kern="1200" dirty="0">
              <a:solidFill>
                <a:srgbClr val="ED7D31"/>
              </a:solidFill>
              <a:latin typeface="Calibri" panose="020F0502020204030204"/>
              <a:ea typeface="+mn-ea"/>
              <a:cs typeface="+mn-cs"/>
            </a:rPr>
            <a:t>La post-adolescence</a:t>
          </a:r>
        </a:p>
        <a:p>
          <a:r>
            <a:rPr lang="fr-FR" sz="1400" kern="1200" dirty="0">
              <a:solidFill>
                <a:srgbClr val="44546A">
                  <a:hueOff val="0"/>
                  <a:satOff val="0"/>
                  <a:lumOff val="0"/>
                  <a:alphaOff val="0"/>
                </a:srgbClr>
              </a:solidFill>
              <a:latin typeface="Calibri" panose="020F0502020204030204"/>
              <a:ea typeface="+mn-ea"/>
              <a:cs typeface="+mn-cs"/>
            </a:rPr>
            <a:t>Jusqu’à …?  l’indépendance financière et la maturité affective?</a:t>
          </a:r>
        </a:p>
      </dgm:t>
    </dgm:pt>
    <dgm:pt modelId="{7BEB422E-1BE5-4BCA-AF5E-BBE6891751F5}" type="parTrans" cxnId="{05065264-97D4-4FA5-84F0-466E03AF464E}">
      <dgm:prSet/>
      <dgm:spPr/>
      <dgm:t>
        <a:bodyPr/>
        <a:lstStyle/>
        <a:p>
          <a:endParaRPr lang="fr-FR"/>
        </a:p>
      </dgm:t>
    </dgm:pt>
    <dgm:pt modelId="{C46E7349-6EC9-449A-958D-F21C99E00859}" type="sibTrans" cxnId="{05065264-97D4-4FA5-84F0-466E03AF464E}">
      <dgm:prSet/>
      <dgm:spPr/>
      <dgm:t>
        <a:bodyPr/>
        <a:lstStyle/>
        <a:p>
          <a:endParaRPr lang="fr-FR"/>
        </a:p>
      </dgm:t>
    </dgm:pt>
    <dgm:pt modelId="{71F3730A-2A7D-4DC0-8C41-3BE696CE5C01}" type="pres">
      <dgm:prSet presAssocID="{B944B7D0-396C-4C34-8241-7D9704D4D5D4}" presName="linearFlow" presStyleCnt="0">
        <dgm:presLayoutVars>
          <dgm:resizeHandles val="exact"/>
        </dgm:presLayoutVars>
      </dgm:prSet>
      <dgm:spPr/>
    </dgm:pt>
    <dgm:pt modelId="{8351EF79-CF75-4AAF-9E77-50C50C193320}" type="pres">
      <dgm:prSet presAssocID="{01F86913-85A6-46B5-A5EF-18A068DC2D76}" presName="node" presStyleLbl="node1" presStyleIdx="0" presStyleCnt="3" custScaleX="163604" custLinFactNeighborX="-5940" custLinFactNeighborY="-5843">
        <dgm:presLayoutVars>
          <dgm:bulletEnabled val="1"/>
        </dgm:presLayoutVars>
      </dgm:prSet>
      <dgm:spPr/>
      <dgm:t>
        <a:bodyPr/>
        <a:lstStyle/>
        <a:p>
          <a:endParaRPr lang="fr-FR"/>
        </a:p>
      </dgm:t>
    </dgm:pt>
    <dgm:pt modelId="{F5DC5EE8-6615-469A-88E4-5DEB32B2D6C0}" type="pres">
      <dgm:prSet presAssocID="{29E3D6D8-722F-4799-B3CC-2248C8BB260D}" presName="sibTrans" presStyleLbl="sibTrans2D1" presStyleIdx="0" presStyleCnt="2"/>
      <dgm:spPr/>
      <dgm:t>
        <a:bodyPr/>
        <a:lstStyle/>
        <a:p>
          <a:endParaRPr lang="fr-FR"/>
        </a:p>
      </dgm:t>
    </dgm:pt>
    <dgm:pt modelId="{7F5A4442-2691-4EC4-8083-0B169A9CFB1D}" type="pres">
      <dgm:prSet presAssocID="{29E3D6D8-722F-4799-B3CC-2248C8BB260D}" presName="connectorText" presStyleLbl="sibTrans2D1" presStyleIdx="0" presStyleCnt="2"/>
      <dgm:spPr/>
      <dgm:t>
        <a:bodyPr/>
        <a:lstStyle/>
        <a:p>
          <a:endParaRPr lang="fr-FR"/>
        </a:p>
      </dgm:t>
    </dgm:pt>
    <dgm:pt modelId="{E1D6D8CD-E3AC-492D-9813-A4541733AB46}" type="pres">
      <dgm:prSet presAssocID="{EC33369E-D094-4FD3-AECB-50AEB561876F}" presName="node" presStyleLbl="node1" presStyleIdx="1" presStyleCnt="3" custScaleX="163604">
        <dgm:presLayoutVars>
          <dgm:bulletEnabled val="1"/>
        </dgm:presLayoutVars>
      </dgm:prSet>
      <dgm:spPr/>
      <dgm:t>
        <a:bodyPr/>
        <a:lstStyle/>
        <a:p>
          <a:endParaRPr lang="fr-FR"/>
        </a:p>
      </dgm:t>
    </dgm:pt>
    <dgm:pt modelId="{B57C2F4F-8363-45A0-B1FD-6E5BECCD353D}" type="pres">
      <dgm:prSet presAssocID="{11F574F2-51A6-49F0-B260-1C6C996CF5CF}" presName="sibTrans" presStyleLbl="sibTrans2D1" presStyleIdx="1" presStyleCnt="2"/>
      <dgm:spPr/>
      <dgm:t>
        <a:bodyPr/>
        <a:lstStyle/>
        <a:p>
          <a:endParaRPr lang="fr-FR"/>
        </a:p>
      </dgm:t>
    </dgm:pt>
    <dgm:pt modelId="{CBBC6749-430F-4B22-8B31-4E9E85BE22AC}" type="pres">
      <dgm:prSet presAssocID="{11F574F2-51A6-49F0-B260-1C6C996CF5CF}" presName="connectorText" presStyleLbl="sibTrans2D1" presStyleIdx="1" presStyleCnt="2"/>
      <dgm:spPr/>
      <dgm:t>
        <a:bodyPr/>
        <a:lstStyle/>
        <a:p>
          <a:endParaRPr lang="fr-FR"/>
        </a:p>
      </dgm:t>
    </dgm:pt>
    <dgm:pt modelId="{17A918A8-4D68-45FE-9162-2B9D62088A3D}" type="pres">
      <dgm:prSet presAssocID="{D2AE8B04-5B7D-41A3-BDF3-1EEBB5AB192C}" presName="node" presStyleLbl="node1" presStyleIdx="2" presStyleCnt="3" custScaleX="163604">
        <dgm:presLayoutVars>
          <dgm:bulletEnabled val="1"/>
        </dgm:presLayoutVars>
      </dgm:prSet>
      <dgm:spPr/>
      <dgm:t>
        <a:bodyPr/>
        <a:lstStyle/>
        <a:p>
          <a:endParaRPr lang="fr-FR"/>
        </a:p>
      </dgm:t>
    </dgm:pt>
  </dgm:ptLst>
  <dgm:cxnLst>
    <dgm:cxn modelId="{454A3AA5-24AB-4234-A6A2-435CB456CCF2}" type="presOf" srcId="{B944B7D0-396C-4C34-8241-7D9704D4D5D4}" destId="{71F3730A-2A7D-4DC0-8C41-3BE696CE5C01}" srcOrd="0" destOrd="0" presId="urn:microsoft.com/office/officeart/2005/8/layout/process2"/>
    <dgm:cxn modelId="{03D7E217-239A-492F-862C-D819B644B0CF}" type="presOf" srcId="{11F574F2-51A6-49F0-B260-1C6C996CF5CF}" destId="{B57C2F4F-8363-45A0-B1FD-6E5BECCD353D}" srcOrd="0" destOrd="0" presId="urn:microsoft.com/office/officeart/2005/8/layout/process2"/>
    <dgm:cxn modelId="{78D12639-1D0B-46CD-B6CD-5AC6C656B6E2}" type="presOf" srcId="{29E3D6D8-722F-4799-B3CC-2248C8BB260D}" destId="{7F5A4442-2691-4EC4-8083-0B169A9CFB1D}" srcOrd="1" destOrd="0" presId="urn:microsoft.com/office/officeart/2005/8/layout/process2"/>
    <dgm:cxn modelId="{13614A83-5842-496B-A319-B8938231A916}" type="presOf" srcId="{D2AE8B04-5B7D-41A3-BDF3-1EEBB5AB192C}" destId="{17A918A8-4D68-45FE-9162-2B9D62088A3D}" srcOrd="0" destOrd="0" presId="urn:microsoft.com/office/officeart/2005/8/layout/process2"/>
    <dgm:cxn modelId="{C9EF8FDD-C241-4AE7-B2C8-BFD0A758BF99}" type="presOf" srcId="{01F86913-85A6-46B5-A5EF-18A068DC2D76}" destId="{8351EF79-CF75-4AAF-9E77-50C50C193320}" srcOrd="0" destOrd="0" presId="urn:microsoft.com/office/officeart/2005/8/layout/process2"/>
    <dgm:cxn modelId="{3F2B30DD-2435-462E-8F4D-F5DDCAF50139}" srcId="{B944B7D0-396C-4C34-8241-7D9704D4D5D4}" destId="{EC33369E-D094-4FD3-AECB-50AEB561876F}" srcOrd="1" destOrd="0" parTransId="{9D43A9C8-E11B-4115-B957-BC05237FCCD7}" sibTransId="{11F574F2-51A6-49F0-B260-1C6C996CF5CF}"/>
    <dgm:cxn modelId="{5E6C9821-D80C-41D0-AE31-8721B5F67A76}" type="presOf" srcId="{11F574F2-51A6-49F0-B260-1C6C996CF5CF}" destId="{CBBC6749-430F-4B22-8B31-4E9E85BE22AC}" srcOrd="1" destOrd="0" presId="urn:microsoft.com/office/officeart/2005/8/layout/process2"/>
    <dgm:cxn modelId="{01C86749-281F-432B-B329-F02BB572C786}" type="presOf" srcId="{29E3D6D8-722F-4799-B3CC-2248C8BB260D}" destId="{F5DC5EE8-6615-469A-88E4-5DEB32B2D6C0}" srcOrd="0" destOrd="0" presId="urn:microsoft.com/office/officeart/2005/8/layout/process2"/>
    <dgm:cxn modelId="{DBF046AF-CF6A-49DB-9578-BA2E4E9DDCFB}" type="presOf" srcId="{EC33369E-D094-4FD3-AECB-50AEB561876F}" destId="{E1D6D8CD-E3AC-492D-9813-A4541733AB46}" srcOrd="0" destOrd="0" presId="urn:microsoft.com/office/officeart/2005/8/layout/process2"/>
    <dgm:cxn modelId="{6B858716-5C01-4E7F-863E-29EF6A67EF3F}" srcId="{B944B7D0-396C-4C34-8241-7D9704D4D5D4}" destId="{01F86913-85A6-46B5-A5EF-18A068DC2D76}" srcOrd="0" destOrd="0" parTransId="{7D9407E9-940A-445B-995C-ABDF4D2985B7}" sibTransId="{29E3D6D8-722F-4799-B3CC-2248C8BB260D}"/>
    <dgm:cxn modelId="{05065264-97D4-4FA5-84F0-466E03AF464E}" srcId="{B944B7D0-396C-4C34-8241-7D9704D4D5D4}" destId="{D2AE8B04-5B7D-41A3-BDF3-1EEBB5AB192C}" srcOrd="2" destOrd="0" parTransId="{7BEB422E-1BE5-4BCA-AF5E-BBE6891751F5}" sibTransId="{C46E7349-6EC9-449A-958D-F21C99E00859}"/>
    <dgm:cxn modelId="{357BF505-4D07-4A45-8A81-53A802A94A98}" type="presParOf" srcId="{71F3730A-2A7D-4DC0-8C41-3BE696CE5C01}" destId="{8351EF79-CF75-4AAF-9E77-50C50C193320}" srcOrd="0" destOrd="0" presId="urn:microsoft.com/office/officeart/2005/8/layout/process2"/>
    <dgm:cxn modelId="{FB80FABC-8574-4294-AD63-F33F39D66FF9}" type="presParOf" srcId="{71F3730A-2A7D-4DC0-8C41-3BE696CE5C01}" destId="{F5DC5EE8-6615-469A-88E4-5DEB32B2D6C0}" srcOrd="1" destOrd="0" presId="urn:microsoft.com/office/officeart/2005/8/layout/process2"/>
    <dgm:cxn modelId="{C13E0C4D-C633-4C24-9B03-C7422B0C25D7}" type="presParOf" srcId="{F5DC5EE8-6615-469A-88E4-5DEB32B2D6C0}" destId="{7F5A4442-2691-4EC4-8083-0B169A9CFB1D}" srcOrd="0" destOrd="0" presId="urn:microsoft.com/office/officeart/2005/8/layout/process2"/>
    <dgm:cxn modelId="{683DE587-9C55-4424-9CB5-9D7F48869B04}" type="presParOf" srcId="{71F3730A-2A7D-4DC0-8C41-3BE696CE5C01}" destId="{E1D6D8CD-E3AC-492D-9813-A4541733AB46}" srcOrd="2" destOrd="0" presId="urn:microsoft.com/office/officeart/2005/8/layout/process2"/>
    <dgm:cxn modelId="{7F909997-F501-443F-B864-6B7EFB9999F7}" type="presParOf" srcId="{71F3730A-2A7D-4DC0-8C41-3BE696CE5C01}" destId="{B57C2F4F-8363-45A0-B1FD-6E5BECCD353D}" srcOrd="3" destOrd="0" presId="urn:microsoft.com/office/officeart/2005/8/layout/process2"/>
    <dgm:cxn modelId="{003B5E8F-07DF-4DEF-B032-13352172753C}" type="presParOf" srcId="{B57C2F4F-8363-45A0-B1FD-6E5BECCD353D}" destId="{CBBC6749-430F-4B22-8B31-4E9E85BE22AC}" srcOrd="0" destOrd="0" presId="urn:microsoft.com/office/officeart/2005/8/layout/process2"/>
    <dgm:cxn modelId="{76719F14-1DC4-43B3-94E2-1321BB74A8D4}" type="presParOf" srcId="{71F3730A-2A7D-4DC0-8C41-3BE696CE5C01}" destId="{17A918A8-4D68-45FE-9162-2B9D62088A3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F6BB1-7A66-4730-B303-938ED496E131}">
      <dsp:nvSpPr>
        <dsp:cNvPr id="0" name=""/>
        <dsp:cNvSpPr/>
      </dsp:nvSpPr>
      <dsp:spPr>
        <a:xfrm>
          <a:off x="5243" y="286402"/>
          <a:ext cx="2292531" cy="483580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fr-FR" sz="1800" b="1" kern="1200" dirty="0"/>
            <a:t>STADE ORAL </a:t>
          </a:r>
        </a:p>
        <a:p>
          <a:pPr lvl="0" algn="l" defTabSz="800100">
            <a:lnSpc>
              <a:spcPct val="90000"/>
            </a:lnSpc>
            <a:spcBef>
              <a:spcPct val="0"/>
            </a:spcBef>
            <a:spcAft>
              <a:spcPct val="35000"/>
            </a:spcAft>
            <a:buNone/>
          </a:pPr>
          <a:r>
            <a:rPr lang="fr-FR" sz="1800" b="1" kern="1200" dirty="0"/>
            <a:t>0 à 1 an</a:t>
          </a:r>
          <a:endParaRPr lang="fr-FR" sz="1800" kern="1200" dirty="0"/>
        </a:p>
        <a:p>
          <a:pPr marL="114300" lvl="1" indent="-114300" algn="l" defTabSz="622300">
            <a:lnSpc>
              <a:spcPct val="90000"/>
            </a:lnSpc>
            <a:spcBef>
              <a:spcPct val="0"/>
            </a:spcBef>
            <a:spcAft>
              <a:spcPct val="15000"/>
            </a:spcAft>
            <a:buChar char="••"/>
          </a:pPr>
          <a:r>
            <a:rPr lang="fr-FR" sz="1400" kern="1200" dirty="0"/>
            <a:t>Stade sensoriel cutané</a:t>
          </a:r>
        </a:p>
        <a:p>
          <a:pPr marL="114300" lvl="1" indent="-114300" algn="l" defTabSz="622300">
            <a:lnSpc>
              <a:spcPct val="90000"/>
            </a:lnSpc>
            <a:spcBef>
              <a:spcPct val="0"/>
            </a:spcBef>
            <a:spcAft>
              <a:spcPct val="15000"/>
            </a:spcAft>
            <a:buChar char="••"/>
          </a:pPr>
          <a:r>
            <a:rPr lang="fr-FR" sz="1400" b="1" kern="1200" dirty="0"/>
            <a:t>0-6 mois : stade oral passif </a:t>
          </a:r>
          <a:r>
            <a:rPr lang="fr-FR" sz="1400" kern="1200" dirty="0"/>
            <a:t>: mode incorporatif, succion; il n’y a pas de «MOI». L’enveloppe entre le dedans et le dehors n’est pas constituée. </a:t>
          </a:r>
        </a:p>
        <a:p>
          <a:pPr marL="114300" lvl="1" indent="-114300" algn="l" defTabSz="622300">
            <a:lnSpc>
              <a:spcPct val="90000"/>
            </a:lnSpc>
            <a:spcBef>
              <a:spcPct val="0"/>
            </a:spcBef>
            <a:spcAft>
              <a:spcPct val="15000"/>
            </a:spcAft>
            <a:buChar char="••"/>
          </a:pPr>
          <a:r>
            <a:rPr lang="fr-FR" sz="1400" b="1" kern="1200" dirty="0"/>
            <a:t>6-12 mois stade sadique oral : </a:t>
          </a:r>
          <a:r>
            <a:rPr lang="fr-FR" sz="1400" kern="1200" dirty="0"/>
            <a:t>les dents arrivent passage à l’acte de mordre, « ce que j’incorpore, je dois le transformer » ; s’installe la différence entre dedans et dehors et se développe ou non la confiance de base. </a:t>
          </a:r>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b="1" kern="1200" dirty="0">
              <a:solidFill>
                <a:schemeClr val="accent2"/>
              </a:solidFill>
              <a:sym typeface="Wingdings" panose="05000000000000000000" pitchFamily="2" charset="2"/>
            </a:rPr>
            <a:t> </a:t>
          </a:r>
          <a:r>
            <a:rPr lang="fr-FR" sz="1400" b="1" kern="1200" dirty="0">
              <a:solidFill>
                <a:schemeClr val="accent2"/>
              </a:solidFill>
            </a:rPr>
            <a:t>confiance /méfiance</a:t>
          </a:r>
          <a:endParaRPr lang="fr-FR" sz="1400" kern="1200" dirty="0">
            <a:solidFill>
              <a:schemeClr val="accent2"/>
            </a:solidFill>
          </a:endParaRPr>
        </a:p>
      </dsp:txBody>
      <dsp:txXfrm>
        <a:off x="72389" y="353548"/>
        <a:ext cx="2158239" cy="4701516"/>
      </dsp:txXfrm>
    </dsp:sp>
    <dsp:sp modelId="{6C5D6C39-CE47-4993-9ECE-582F00153021}">
      <dsp:nvSpPr>
        <dsp:cNvPr id="0" name=""/>
        <dsp:cNvSpPr/>
      </dsp:nvSpPr>
      <dsp:spPr>
        <a:xfrm>
          <a:off x="2527027" y="2420032"/>
          <a:ext cx="486016" cy="56854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2527027" y="2533741"/>
        <a:ext cx="340211" cy="341129"/>
      </dsp:txXfrm>
    </dsp:sp>
    <dsp:sp modelId="{57B520F8-3112-4258-87F5-ECCC55EA5AB8}">
      <dsp:nvSpPr>
        <dsp:cNvPr id="0" name=""/>
        <dsp:cNvSpPr/>
      </dsp:nvSpPr>
      <dsp:spPr>
        <a:xfrm>
          <a:off x="3214787" y="286402"/>
          <a:ext cx="2292531" cy="483580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l" defTabSz="800100">
            <a:lnSpc>
              <a:spcPct val="90000"/>
            </a:lnSpc>
            <a:spcBef>
              <a:spcPct val="0"/>
            </a:spcBef>
            <a:spcAft>
              <a:spcPct val="35000"/>
            </a:spcAft>
            <a:buNone/>
          </a:pPr>
          <a:r>
            <a:rPr lang="fr-FR" sz="1800" b="1" kern="1200" dirty="0"/>
            <a:t>STADE ANAL </a:t>
          </a:r>
        </a:p>
        <a:p>
          <a:pPr marL="0" lvl="0" algn="l" defTabSz="800100">
            <a:lnSpc>
              <a:spcPct val="90000"/>
            </a:lnSpc>
            <a:spcBef>
              <a:spcPct val="0"/>
            </a:spcBef>
            <a:spcAft>
              <a:spcPct val="35000"/>
            </a:spcAft>
            <a:buNone/>
          </a:pPr>
          <a:r>
            <a:rPr lang="fr-FR" sz="1800" b="1" kern="1200" dirty="0"/>
            <a:t>1 à 3 ans</a:t>
          </a:r>
          <a:endParaRPr lang="fr-FR" sz="1800" kern="1200" dirty="0"/>
        </a:p>
        <a:p>
          <a:pPr marL="0" lvl="1" indent="0" algn="l" defTabSz="622300">
            <a:lnSpc>
              <a:spcPct val="90000"/>
            </a:lnSpc>
            <a:spcBef>
              <a:spcPct val="0"/>
            </a:spcBef>
            <a:spcAft>
              <a:spcPct val="15000"/>
            </a:spcAft>
            <a:buChar char="••"/>
          </a:pPr>
          <a:r>
            <a:rPr lang="fr-FR" sz="1400" kern="1200" dirty="0"/>
            <a:t>Stade de la maturation musculaire; contrôle des sphincters et de l’intestin; mode dit rétentif-</a:t>
          </a:r>
          <a:r>
            <a:rPr lang="fr-FR" sz="1400" kern="1200" dirty="0" err="1"/>
            <a:t>éliminatif</a:t>
          </a:r>
          <a:r>
            <a:rPr lang="fr-FR" sz="1400" kern="1200" dirty="0"/>
            <a:t>: l’enfant apprend à retenir et à laisser-aller.</a:t>
          </a:r>
        </a:p>
        <a:p>
          <a:pPr marL="0" lvl="1" indent="0" algn="l" defTabSz="622300">
            <a:lnSpc>
              <a:spcPct val="90000"/>
            </a:lnSpc>
            <a:spcBef>
              <a:spcPct val="0"/>
            </a:spcBef>
            <a:spcAft>
              <a:spcPct val="15000"/>
            </a:spcAft>
            <a:buChar char="••"/>
          </a:pPr>
          <a:r>
            <a:rPr lang="fr-FR" sz="1400" kern="1200" dirty="0"/>
            <a:t> </a:t>
          </a:r>
        </a:p>
        <a:p>
          <a:pPr marL="0" lvl="1" indent="0" algn="l" defTabSz="622300">
            <a:lnSpc>
              <a:spcPct val="90000"/>
            </a:lnSpc>
            <a:spcBef>
              <a:spcPct val="0"/>
            </a:spcBef>
            <a:spcAft>
              <a:spcPct val="15000"/>
            </a:spcAft>
            <a:buChar char="••"/>
          </a:pPr>
          <a:r>
            <a:rPr lang="fr-FR" sz="1400" kern="1200" dirty="0"/>
            <a:t>C’est à ce stade que se développe </a:t>
          </a:r>
          <a:r>
            <a:rPr lang="fr-FR" sz="1400" b="1" kern="1200" dirty="0"/>
            <a:t>la volonté et l’autonomie</a:t>
          </a:r>
          <a:r>
            <a:rPr lang="fr-FR" sz="1400" kern="1200" dirty="0"/>
            <a:t>: en cas de blocage, ce sont la honte et le doute qui s’installent. </a:t>
          </a:r>
        </a:p>
        <a:p>
          <a:pPr marL="57150" lvl="1" indent="0" algn="l" defTabSz="622300">
            <a:lnSpc>
              <a:spcPct val="90000"/>
            </a:lnSpc>
            <a:spcBef>
              <a:spcPct val="0"/>
            </a:spcBef>
            <a:spcAft>
              <a:spcPct val="15000"/>
            </a:spcAft>
            <a:buChar char="••"/>
          </a:pPr>
          <a:endParaRPr lang="fr-FR" sz="1400" kern="1200" dirty="0"/>
        </a:p>
        <a:p>
          <a:pPr marL="57150" lvl="1" indent="0" algn="l" defTabSz="622300">
            <a:lnSpc>
              <a:spcPct val="90000"/>
            </a:lnSpc>
            <a:spcBef>
              <a:spcPct val="0"/>
            </a:spcBef>
            <a:spcAft>
              <a:spcPct val="15000"/>
            </a:spcAft>
            <a:buChar char="••"/>
          </a:pPr>
          <a:r>
            <a:rPr lang="fr-FR" sz="1400" b="1" kern="1200" dirty="0">
              <a:solidFill>
                <a:schemeClr val="accent2"/>
              </a:solidFill>
              <a:sym typeface="Wingdings" panose="05000000000000000000" pitchFamily="2" charset="2"/>
            </a:rPr>
            <a:t> </a:t>
          </a:r>
          <a:r>
            <a:rPr lang="fr-FR" sz="1400" b="1" kern="1200" dirty="0">
              <a:solidFill>
                <a:schemeClr val="accent2"/>
              </a:solidFill>
            </a:rPr>
            <a:t>autonomie/acceptation des contraintes </a:t>
          </a:r>
          <a:endParaRPr lang="fr-FR" sz="1400" kern="1200" dirty="0">
            <a:solidFill>
              <a:schemeClr val="accent2"/>
            </a:solidFill>
          </a:endParaRPr>
        </a:p>
      </dsp:txBody>
      <dsp:txXfrm>
        <a:off x="3281933" y="353548"/>
        <a:ext cx="2158239" cy="4701516"/>
      </dsp:txXfrm>
    </dsp:sp>
    <dsp:sp modelId="{0ADAAD5B-FD09-4031-BC2C-6CCCBEC19F47}">
      <dsp:nvSpPr>
        <dsp:cNvPr id="0" name=""/>
        <dsp:cNvSpPr/>
      </dsp:nvSpPr>
      <dsp:spPr>
        <a:xfrm>
          <a:off x="5736571" y="2420032"/>
          <a:ext cx="486016" cy="56854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5736571" y="2533741"/>
        <a:ext cx="340211" cy="341129"/>
      </dsp:txXfrm>
    </dsp:sp>
    <dsp:sp modelId="{D4C894D3-2049-4D04-889D-F19980B80425}">
      <dsp:nvSpPr>
        <dsp:cNvPr id="0" name=""/>
        <dsp:cNvSpPr/>
      </dsp:nvSpPr>
      <dsp:spPr>
        <a:xfrm>
          <a:off x="6424331" y="286402"/>
          <a:ext cx="2292531" cy="483580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l" defTabSz="800100">
            <a:lnSpc>
              <a:spcPct val="90000"/>
            </a:lnSpc>
            <a:spcBef>
              <a:spcPct val="0"/>
            </a:spcBef>
            <a:spcAft>
              <a:spcPct val="35000"/>
            </a:spcAft>
            <a:buNone/>
          </a:pPr>
          <a:r>
            <a:rPr lang="fr-FR" sz="1800" b="1" kern="1200" dirty="0"/>
            <a:t>STADE SADIQUE-ANAL </a:t>
          </a:r>
        </a:p>
        <a:p>
          <a:pPr marL="0" lvl="0" algn="l" defTabSz="800100">
            <a:lnSpc>
              <a:spcPct val="90000"/>
            </a:lnSpc>
            <a:spcBef>
              <a:spcPct val="0"/>
            </a:spcBef>
            <a:spcAft>
              <a:spcPct val="35000"/>
            </a:spcAft>
            <a:buNone/>
          </a:pPr>
          <a:r>
            <a:rPr lang="fr-FR" sz="1800" b="1" kern="1200" dirty="0"/>
            <a:t>3 ans à 6 ans</a:t>
          </a:r>
          <a:endParaRPr lang="fr-FR" sz="1800" kern="1200" dirty="0"/>
        </a:p>
        <a:p>
          <a:pPr marL="0" lvl="1" indent="0" algn="l" defTabSz="622300">
            <a:lnSpc>
              <a:spcPct val="90000"/>
            </a:lnSpc>
            <a:spcBef>
              <a:spcPct val="0"/>
            </a:spcBef>
            <a:spcAft>
              <a:spcPct val="15000"/>
            </a:spcAft>
            <a:buChar char="••"/>
          </a:pPr>
          <a:r>
            <a:rPr lang="fr-FR" sz="1400" kern="1200" dirty="0"/>
            <a:t>Stade ambulatoire; mode intrusif, locomoteur, phallique; l’enfant prend des initiatives. </a:t>
          </a:r>
        </a:p>
        <a:p>
          <a:pPr marL="0" lvl="1" indent="0" algn="l" defTabSz="622300">
            <a:lnSpc>
              <a:spcPct val="90000"/>
            </a:lnSpc>
            <a:spcBef>
              <a:spcPct val="0"/>
            </a:spcBef>
            <a:spcAft>
              <a:spcPct val="15000"/>
            </a:spcAft>
            <a:buChar char="••"/>
          </a:pPr>
          <a:r>
            <a:rPr lang="fr-FR" sz="1400" kern="1200" dirty="0"/>
            <a:t>C’est aussi le temps du </a:t>
          </a:r>
          <a:r>
            <a:rPr lang="fr-FR" sz="1400" b="1" kern="1200" dirty="0"/>
            <a:t>complexe d’Œdipe</a:t>
          </a:r>
          <a:r>
            <a:rPr lang="fr-FR" sz="1400" kern="1200" dirty="0"/>
            <a:t> pour Freud : temps de passage de la fusion à la triangulation ; rôle du tiers qui pose l’interdit. </a:t>
          </a:r>
        </a:p>
        <a:p>
          <a:pPr marL="0" lvl="1" indent="0" algn="l" defTabSz="622300">
            <a:lnSpc>
              <a:spcPct val="90000"/>
            </a:lnSpc>
            <a:spcBef>
              <a:spcPct val="0"/>
            </a:spcBef>
            <a:spcAft>
              <a:spcPct val="15000"/>
            </a:spcAft>
            <a:buChar char="••"/>
          </a:pPr>
          <a:r>
            <a:rPr lang="fr-FR" sz="1400" kern="1200" dirty="0"/>
            <a:t>A ce stade, l’enfant acquiert </a:t>
          </a:r>
          <a:r>
            <a:rPr lang="fr-FR" sz="1400" b="1" kern="1200" dirty="0"/>
            <a:t>l’esprit de résolution</a:t>
          </a:r>
          <a:r>
            <a:rPr lang="fr-FR" sz="1400" kern="1200" dirty="0"/>
            <a:t>. </a:t>
          </a:r>
        </a:p>
        <a:p>
          <a:pPr marL="57150" lvl="1" indent="0" algn="l" defTabSz="622300">
            <a:lnSpc>
              <a:spcPct val="90000"/>
            </a:lnSpc>
            <a:spcBef>
              <a:spcPct val="0"/>
            </a:spcBef>
            <a:spcAft>
              <a:spcPct val="15000"/>
            </a:spcAft>
            <a:buChar char="••"/>
          </a:pPr>
          <a:endParaRPr lang="fr-FR" sz="1400" kern="1200" dirty="0"/>
        </a:p>
        <a:p>
          <a:pPr marL="57150" lvl="1" indent="0" algn="l" defTabSz="622300">
            <a:lnSpc>
              <a:spcPct val="90000"/>
            </a:lnSpc>
            <a:spcBef>
              <a:spcPct val="0"/>
            </a:spcBef>
            <a:spcAft>
              <a:spcPct val="15000"/>
            </a:spcAft>
            <a:buChar char="••"/>
          </a:pPr>
          <a:r>
            <a:rPr lang="fr-FR" sz="1400" b="1" kern="1200" dirty="0">
              <a:solidFill>
                <a:schemeClr val="accent2"/>
              </a:solidFill>
              <a:sym typeface="Wingdings" panose="05000000000000000000" pitchFamily="2" charset="2"/>
            </a:rPr>
            <a:t> </a:t>
          </a:r>
          <a:r>
            <a:rPr lang="fr-FR" sz="1400" b="1" kern="1200" dirty="0">
              <a:solidFill>
                <a:schemeClr val="accent2"/>
              </a:solidFill>
            </a:rPr>
            <a:t>capacité à résoudre/ crainte et culpabilité</a:t>
          </a:r>
          <a:endParaRPr lang="fr-FR" sz="1400" kern="1200" dirty="0">
            <a:solidFill>
              <a:schemeClr val="accent2"/>
            </a:solidFill>
          </a:endParaRPr>
        </a:p>
      </dsp:txBody>
      <dsp:txXfrm>
        <a:off x="6491477" y="353548"/>
        <a:ext cx="2158239" cy="4701516"/>
      </dsp:txXfrm>
    </dsp:sp>
    <dsp:sp modelId="{30B38E6A-3FA8-45D0-84F1-1C3CD3E004BC}">
      <dsp:nvSpPr>
        <dsp:cNvPr id="0" name=""/>
        <dsp:cNvSpPr/>
      </dsp:nvSpPr>
      <dsp:spPr>
        <a:xfrm>
          <a:off x="8946115" y="2420032"/>
          <a:ext cx="486016" cy="56854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a:off x="8946115" y="2533741"/>
        <a:ext cx="340211" cy="341129"/>
      </dsp:txXfrm>
    </dsp:sp>
    <dsp:sp modelId="{D9BA8F4A-A1B0-45E5-BAB7-7F5E4DF38F93}">
      <dsp:nvSpPr>
        <dsp:cNvPr id="0" name=""/>
        <dsp:cNvSpPr/>
      </dsp:nvSpPr>
      <dsp:spPr>
        <a:xfrm>
          <a:off x="9633875" y="286402"/>
          <a:ext cx="2292531" cy="483580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l" defTabSz="800100">
            <a:lnSpc>
              <a:spcPct val="90000"/>
            </a:lnSpc>
            <a:spcBef>
              <a:spcPct val="0"/>
            </a:spcBef>
            <a:spcAft>
              <a:spcPct val="35000"/>
            </a:spcAft>
            <a:buNone/>
          </a:pPr>
          <a:r>
            <a:rPr lang="fr-FR" sz="1800" b="1" kern="1200" dirty="0"/>
            <a:t>STADE DE LATENCE </a:t>
          </a:r>
        </a:p>
        <a:p>
          <a:pPr marL="0" lvl="0" algn="l" defTabSz="800100">
            <a:lnSpc>
              <a:spcPct val="90000"/>
            </a:lnSpc>
            <a:spcBef>
              <a:spcPct val="0"/>
            </a:spcBef>
            <a:spcAft>
              <a:spcPct val="35000"/>
            </a:spcAft>
            <a:buNone/>
          </a:pPr>
          <a:r>
            <a:rPr lang="fr-FR" sz="1800" b="1" kern="1200" dirty="0"/>
            <a:t>6 ans à la puberté</a:t>
          </a:r>
          <a:endParaRPr lang="fr-FR" sz="1800" kern="1200" dirty="0"/>
        </a:p>
        <a:p>
          <a:pPr marL="0" lvl="1" indent="0" algn="l" defTabSz="622300">
            <a:lnSpc>
              <a:spcPct val="90000"/>
            </a:lnSpc>
            <a:spcBef>
              <a:spcPct val="0"/>
            </a:spcBef>
            <a:spcAft>
              <a:spcPct val="15000"/>
            </a:spcAft>
            <a:buChar char="••"/>
          </a:pPr>
          <a:r>
            <a:rPr lang="fr-FR" sz="1400" kern="1200" dirty="0"/>
            <a:t>Mise en suspens des conflits et des problématiques précédents ; l’enfant idéalise ses parents, les pulsions semblent apaisées.</a:t>
          </a:r>
        </a:p>
        <a:p>
          <a:pPr marL="0" lvl="1" indent="0" algn="l" defTabSz="622300">
            <a:lnSpc>
              <a:spcPct val="90000"/>
            </a:lnSpc>
            <a:spcBef>
              <a:spcPct val="0"/>
            </a:spcBef>
            <a:spcAft>
              <a:spcPct val="15000"/>
            </a:spcAft>
            <a:buChar char="••"/>
          </a:pPr>
          <a:endParaRPr lang="fr-FR" sz="1400" kern="1200" dirty="0"/>
        </a:p>
        <a:p>
          <a:pPr marL="0" lvl="1" indent="0" algn="l" defTabSz="622300">
            <a:lnSpc>
              <a:spcPct val="90000"/>
            </a:lnSpc>
            <a:spcBef>
              <a:spcPct val="0"/>
            </a:spcBef>
            <a:spcAft>
              <a:spcPct val="15000"/>
            </a:spcAft>
            <a:buChar char="••"/>
          </a:pPr>
          <a:r>
            <a:rPr lang="fr-FR" sz="1400" kern="1200" dirty="0"/>
            <a:t>C’est le temps de la sublimation; l’enfant apprend à produire des choses; il acquiert la compétence. </a:t>
          </a:r>
        </a:p>
        <a:p>
          <a:pPr marL="57150" lvl="1" indent="0" algn="l" defTabSz="622300">
            <a:lnSpc>
              <a:spcPct val="90000"/>
            </a:lnSpc>
            <a:spcBef>
              <a:spcPct val="0"/>
            </a:spcBef>
            <a:spcAft>
              <a:spcPct val="15000"/>
            </a:spcAft>
            <a:buChar char="••"/>
          </a:pPr>
          <a:endParaRPr lang="fr-FR" sz="1400" kern="1200" dirty="0"/>
        </a:p>
        <a:p>
          <a:pPr marL="57150" lvl="1" indent="0" algn="l" defTabSz="622300">
            <a:lnSpc>
              <a:spcPct val="90000"/>
            </a:lnSpc>
            <a:spcBef>
              <a:spcPct val="0"/>
            </a:spcBef>
            <a:spcAft>
              <a:spcPct val="15000"/>
            </a:spcAft>
            <a:buChar char="••"/>
          </a:pPr>
          <a:r>
            <a:rPr lang="fr-FR" sz="1400" b="1" kern="1200" dirty="0">
              <a:solidFill>
                <a:schemeClr val="accent2"/>
              </a:solidFill>
              <a:sym typeface="Wingdings" panose="05000000000000000000" pitchFamily="2" charset="2"/>
            </a:rPr>
            <a:t> </a:t>
          </a:r>
          <a:r>
            <a:rPr lang="fr-FR" sz="1400" b="1" kern="1200" dirty="0">
              <a:solidFill>
                <a:schemeClr val="accent2"/>
              </a:solidFill>
            </a:rPr>
            <a:t>compétence / sentiment d’infériorité</a:t>
          </a:r>
          <a:endParaRPr lang="fr-FR" sz="1400" kern="1200" dirty="0">
            <a:solidFill>
              <a:schemeClr val="accent2"/>
            </a:solidFill>
          </a:endParaRPr>
        </a:p>
      </dsp:txBody>
      <dsp:txXfrm>
        <a:off x="9701021" y="353548"/>
        <a:ext cx="2158239" cy="4701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1EF79-CF75-4AAF-9E77-50C50C193320}">
      <dsp:nvSpPr>
        <dsp:cNvPr id="0" name=""/>
        <dsp:cNvSpPr/>
      </dsp:nvSpPr>
      <dsp:spPr>
        <a:xfrm>
          <a:off x="0" y="0"/>
          <a:ext cx="5772150" cy="108677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solidFill>
                <a:schemeClr val="accent2"/>
              </a:solidFill>
            </a:rPr>
            <a:t>La préadolescence</a:t>
          </a:r>
        </a:p>
        <a:p>
          <a:pPr lvl="0" algn="ctr" defTabSz="889000">
            <a:lnSpc>
              <a:spcPct val="90000"/>
            </a:lnSpc>
            <a:spcBef>
              <a:spcPct val="0"/>
            </a:spcBef>
            <a:spcAft>
              <a:spcPct val="35000"/>
            </a:spcAft>
          </a:pPr>
          <a:r>
            <a:rPr lang="fr-FR" sz="1400" kern="1200" dirty="0"/>
            <a:t>Réveil des mouvements pulsionnels, mais non identifiés par le jeune (chahut, rires, opposition non franche à l’adulte, ricanement). Tourner en dérision tout ce qui gêne. Un retour à l’âge du « caca-boudin »…?</a:t>
          </a:r>
        </a:p>
      </dsp:txBody>
      <dsp:txXfrm>
        <a:off x="31830" y="31830"/>
        <a:ext cx="5708490" cy="1023112"/>
      </dsp:txXfrm>
    </dsp:sp>
    <dsp:sp modelId="{F5DC5EE8-6615-469A-88E4-5DEB32B2D6C0}">
      <dsp:nvSpPr>
        <dsp:cNvPr id="0" name=""/>
        <dsp:cNvSpPr/>
      </dsp:nvSpPr>
      <dsp:spPr>
        <a:xfrm rot="5400000">
          <a:off x="2681508" y="1115003"/>
          <a:ext cx="409133" cy="48904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2739360" y="1154960"/>
        <a:ext cx="293429" cy="286393"/>
      </dsp:txXfrm>
    </dsp:sp>
    <dsp:sp modelId="{E1D6D8CD-E3AC-492D-9813-A4541733AB46}">
      <dsp:nvSpPr>
        <dsp:cNvPr id="0" name=""/>
        <dsp:cNvSpPr/>
      </dsp:nvSpPr>
      <dsp:spPr>
        <a:xfrm>
          <a:off x="0" y="1632282"/>
          <a:ext cx="5772150" cy="108677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solidFill>
                <a:srgbClr val="ED7D31"/>
              </a:solidFill>
              <a:latin typeface="Calibri" panose="020F0502020204030204"/>
              <a:ea typeface="+mn-ea"/>
              <a:cs typeface="+mn-cs"/>
            </a:rPr>
            <a:t>L’adolescence</a:t>
          </a:r>
        </a:p>
        <a:p>
          <a:pPr lvl="0" algn="ctr" defTabSz="889000">
            <a:lnSpc>
              <a:spcPct val="90000"/>
            </a:lnSpc>
            <a:spcBef>
              <a:spcPct val="0"/>
            </a:spcBef>
            <a:spcAft>
              <a:spcPct val="35000"/>
            </a:spcAft>
          </a:pPr>
          <a:r>
            <a:rPr lang="fr-FR" sz="1400" kern="1200" dirty="0">
              <a:solidFill>
                <a:srgbClr val="44546A">
                  <a:hueOff val="0"/>
                  <a:satOff val="0"/>
                  <a:lumOff val="0"/>
                  <a:alphaOff val="0"/>
                </a:srgbClr>
              </a:solidFill>
              <a:latin typeface="Calibri" panose="020F0502020204030204"/>
              <a:ea typeface="+mn-ea"/>
              <a:cs typeface="+mn-cs"/>
            </a:rPr>
            <a:t>Il ne peut plus nier son évolution en raison des transformations de son corps. </a:t>
          </a:r>
        </a:p>
      </dsp:txBody>
      <dsp:txXfrm>
        <a:off x="31830" y="1664112"/>
        <a:ext cx="5708490" cy="1023112"/>
      </dsp:txXfrm>
    </dsp:sp>
    <dsp:sp modelId="{B57C2F4F-8363-45A0-B1FD-6E5BECCD353D}">
      <dsp:nvSpPr>
        <dsp:cNvPr id="0" name=""/>
        <dsp:cNvSpPr/>
      </dsp:nvSpPr>
      <dsp:spPr>
        <a:xfrm rot="5400000">
          <a:off x="2682305" y="2746224"/>
          <a:ext cx="407539" cy="48904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2739360" y="2786978"/>
        <a:ext cx="293429" cy="285277"/>
      </dsp:txXfrm>
    </dsp:sp>
    <dsp:sp modelId="{17A918A8-4D68-45FE-9162-2B9D62088A3D}">
      <dsp:nvSpPr>
        <dsp:cNvPr id="0" name=""/>
        <dsp:cNvSpPr/>
      </dsp:nvSpPr>
      <dsp:spPr>
        <a:xfrm>
          <a:off x="0" y="3262441"/>
          <a:ext cx="5772150" cy="108677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solidFill>
                <a:srgbClr val="ED7D31"/>
              </a:solidFill>
              <a:latin typeface="Calibri" panose="020F0502020204030204"/>
              <a:ea typeface="+mn-ea"/>
              <a:cs typeface="+mn-cs"/>
            </a:rPr>
            <a:t>La post-adolescence</a:t>
          </a:r>
        </a:p>
        <a:p>
          <a:pPr lvl="0" algn="ctr" defTabSz="889000">
            <a:lnSpc>
              <a:spcPct val="90000"/>
            </a:lnSpc>
            <a:spcBef>
              <a:spcPct val="0"/>
            </a:spcBef>
            <a:spcAft>
              <a:spcPct val="35000"/>
            </a:spcAft>
          </a:pPr>
          <a:r>
            <a:rPr lang="fr-FR" sz="1400" kern="1200" dirty="0">
              <a:solidFill>
                <a:srgbClr val="44546A">
                  <a:hueOff val="0"/>
                  <a:satOff val="0"/>
                  <a:lumOff val="0"/>
                  <a:alphaOff val="0"/>
                </a:srgbClr>
              </a:solidFill>
              <a:latin typeface="Calibri" panose="020F0502020204030204"/>
              <a:ea typeface="+mn-ea"/>
              <a:cs typeface="+mn-cs"/>
            </a:rPr>
            <a:t>Jusqu’à …?  l’indépendance financière et la maturité affective?</a:t>
          </a:r>
        </a:p>
      </dsp:txBody>
      <dsp:txXfrm>
        <a:off x="31830" y="3294271"/>
        <a:ext cx="5708490" cy="10231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237EB-B7DA-4AB0-9C39-93F2807B3F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4A6FB4C-707F-4D8D-9E6E-E9C62FD9B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A97A5C4-02E4-45D3-92CA-FED77D443A96}"/>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5" name="Espace réservé du pied de page 4">
            <a:extLst>
              <a:ext uri="{FF2B5EF4-FFF2-40B4-BE49-F238E27FC236}">
                <a16:creationId xmlns:a16="http://schemas.microsoft.com/office/drawing/2014/main" id="{3ABE9579-38E9-4D50-8B21-2872EDAA06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0E0ADA-B656-4D57-95D4-4FED3729D72D}"/>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106740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E6DF8-CD75-4A2E-9B67-8C4642D775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337DD52-E453-4E7D-BC09-8205277E7BB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C0588A-4CA3-4893-A9E2-6197B5F1E623}"/>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5" name="Espace réservé du pied de page 4">
            <a:extLst>
              <a:ext uri="{FF2B5EF4-FFF2-40B4-BE49-F238E27FC236}">
                <a16:creationId xmlns:a16="http://schemas.microsoft.com/office/drawing/2014/main" id="{A6DDE086-7688-4951-881E-025305D776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B66308-C730-47E7-965D-88D2D138738D}"/>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342781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6B8E99-6FA3-4B9C-BD06-51ABDA70C3B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4F5EF8F-A28E-446E-BAA3-FA926ECEDD4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E2D511-860D-44C5-B699-5B5F711A65BE}"/>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5" name="Espace réservé du pied de page 4">
            <a:extLst>
              <a:ext uri="{FF2B5EF4-FFF2-40B4-BE49-F238E27FC236}">
                <a16:creationId xmlns:a16="http://schemas.microsoft.com/office/drawing/2014/main" id="{2AABD2B1-2CD7-4635-8A5B-52B4DCC1EC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AB6DBA-3489-423A-86D5-BED33FD5CD59}"/>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398778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9F250-0DF2-4AE6-9A6C-B52C4ABFFC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3A1645-ED20-4AA1-935F-B9B4D204587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C71AA7-5578-4496-B11E-B2ED6040EE2B}"/>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5" name="Espace réservé du pied de page 4">
            <a:extLst>
              <a:ext uri="{FF2B5EF4-FFF2-40B4-BE49-F238E27FC236}">
                <a16:creationId xmlns:a16="http://schemas.microsoft.com/office/drawing/2014/main" id="{E2AC8AB5-69F1-48DB-B646-3EC28070E3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B8C8C5-7536-4252-91C5-3392D3CCD50E}"/>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163928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0AE12-0D43-46A2-876D-93D6C08C7C2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609E3A-C7C9-4869-8AAB-C6F331192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690FEBE-8221-4020-99D8-4D62EDEC57BC}"/>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5" name="Espace réservé du pied de page 4">
            <a:extLst>
              <a:ext uri="{FF2B5EF4-FFF2-40B4-BE49-F238E27FC236}">
                <a16:creationId xmlns:a16="http://schemas.microsoft.com/office/drawing/2014/main" id="{C02223B1-C724-4E89-A7A6-155167D98A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091A98-1DF0-4635-BB2C-1C6163022878}"/>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26931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1D59A-8ABE-452F-BF87-EC79DB778A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B5C7948-3275-4DE9-85B1-9FDC5197301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862FE43-87EC-49DF-94A7-ED32F5FED42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3F2617F-A71F-4B55-A6FD-D36AA222994A}"/>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6" name="Espace réservé du pied de page 5">
            <a:extLst>
              <a:ext uri="{FF2B5EF4-FFF2-40B4-BE49-F238E27FC236}">
                <a16:creationId xmlns:a16="http://schemas.microsoft.com/office/drawing/2014/main" id="{FB9A090F-34DC-4B36-9F83-DA9E8210BD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29FD4F-BC81-4731-86C8-644AD84E213D}"/>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408269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A36CB-C15A-471F-998D-5FCBC3F8C4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473D99E-71CF-42D3-BE7A-0D51AE94E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6230045-4485-474B-A662-6664B02B4CD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F2533EA-AAB0-4F26-83F6-5364C2C9C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AC4AB2F-A035-4D32-933F-F733C7A0EAC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5C3609-731F-43E0-9A04-480297E26436}"/>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8" name="Espace réservé du pied de page 7">
            <a:extLst>
              <a:ext uri="{FF2B5EF4-FFF2-40B4-BE49-F238E27FC236}">
                <a16:creationId xmlns:a16="http://schemas.microsoft.com/office/drawing/2014/main" id="{0337DAA5-3D6A-42FD-8364-AD59735A94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704C1AD-29C5-47E3-A0BD-489AD5FFD1DA}"/>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345399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EA2F79-D2D6-4F0C-A250-443A69F5B29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06049D-9005-45EA-B50E-3DC3A2280F72}"/>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4" name="Espace réservé du pied de page 3">
            <a:extLst>
              <a:ext uri="{FF2B5EF4-FFF2-40B4-BE49-F238E27FC236}">
                <a16:creationId xmlns:a16="http://schemas.microsoft.com/office/drawing/2014/main" id="{6A47C19D-4955-4B55-86BD-0D67DAB2D4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D199587-8D89-43D1-BFAF-BDF41962DFD2}"/>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192000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77BAC9-102E-47C0-808C-78375FDD4D87}"/>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3" name="Espace réservé du pied de page 2">
            <a:extLst>
              <a:ext uri="{FF2B5EF4-FFF2-40B4-BE49-F238E27FC236}">
                <a16:creationId xmlns:a16="http://schemas.microsoft.com/office/drawing/2014/main" id="{01D63AAA-8472-4682-A0AB-A4744FAC12D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8AEFB4-0885-4C0D-92FA-26A22C5A5407}"/>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196358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2B701-6C51-4FA3-B174-E2B4E307596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8D4EE64-4247-48EB-899D-A954A2A98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15DC5B-A76E-4C06-A41E-C268A29C4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FC9EFB7-75C6-4589-9EBF-1A16987FCC48}"/>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6" name="Espace réservé du pied de page 5">
            <a:extLst>
              <a:ext uri="{FF2B5EF4-FFF2-40B4-BE49-F238E27FC236}">
                <a16:creationId xmlns:a16="http://schemas.microsoft.com/office/drawing/2014/main" id="{F98EDC82-C705-452A-AAEC-33B57E6C7F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B73C2C-D851-46E6-8B0A-F6DE76B950A1}"/>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315825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799A7-F17C-41AC-830D-9A3C54D91B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1EE872-2233-4B28-91E1-C9A2AE0C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94652C-C5E5-40DF-B83A-C62C3965B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C9D2F63-203E-4852-9149-F57F9B1370B3}"/>
              </a:ext>
            </a:extLst>
          </p:cNvPr>
          <p:cNvSpPr>
            <a:spLocks noGrp="1"/>
          </p:cNvSpPr>
          <p:nvPr>
            <p:ph type="dt" sz="half" idx="10"/>
          </p:nvPr>
        </p:nvSpPr>
        <p:spPr/>
        <p:txBody>
          <a:bodyPr/>
          <a:lstStyle/>
          <a:p>
            <a:fld id="{A48E0DC1-47B5-472E-A0EA-62E0082FF252}" type="datetimeFigureOut">
              <a:rPr lang="fr-FR" smtClean="0"/>
              <a:t>16/06/2023</a:t>
            </a:fld>
            <a:endParaRPr lang="fr-FR"/>
          </a:p>
        </p:txBody>
      </p:sp>
      <p:sp>
        <p:nvSpPr>
          <p:cNvPr id="6" name="Espace réservé du pied de page 5">
            <a:extLst>
              <a:ext uri="{FF2B5EF4-FFF2-40B4-BE49-F238E27FC236}">
                <a16:creationId xmlns:a16="http://schemas.microsoft.com/office/drawing/2014/main" id="{72E9B03E-079C-4DA0-8A73-1593919D0B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37F90E-CD3D-4CBC-9F27-B31842BDABAC}"/>
              </a:ext>
            </a:extLst>
          </p:cNvPr>
          <p:cNvSpPr>
            <a:spLocks noGrp="1"/>
          </p:cNvSpPr>
          <p:nvPr>
            <p:ph type="sldNum" sz="quarter" idx="12"/>
          </p:nvPr>
        </p:nvSpPr>
        <p:spPr/>
        <p:txBody>
          <a:bodyPr/>
          <a:lstStyle/>
          <a:p>
            <a:fld id="{5143F192-9102-45A7-8193-EAA6D6D4B354}" type="slidenum">
              <a:rPr lang="fr-FR" smtClean="0"/>
              <a:t>‹N°›</a:t>
            </a:fld>
            <a:endParaRPr lang="fr-FR"/>
          </a:p>
        </p:txBody>
      </p:sp>
    </p:spTree>
    <p:extLst>
      <p:ext uri="{BB962C8B-B14F-4D97-AF65-F5344CB8AC3E}">
        <p14:creationId xmlns:p14="http://schemas.microsoft.com/office/powerpoint/2010/main" val="403295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1E5D63-F89C-468B-8072-15CFEEF16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8ECB32D-9297-4374-8D63-5A77A646E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3CD3DC-3237-48D6-B5C0-CBD6BE003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0DC1-47B5-472E-A0EA-62E0082FF252}" type="datetimeFigureOut">
              <a:rPr lang="fr-FR" smtClean="0"/>
              <a:t>16/06/2023</a:t>
            </a:fld>
            <a:endParaRPr lang="fr-FR"/>
          </a:p>
        </p:txBody>
      </p:sp>
      <p:sp>
        <p:nvSpPr>
          <p:cNvPr id="5" name="Espace réservé du pied de page 4">
            <a:extLst>
              <a:ext uri="{FF2B5EF4-FFF2-40B4-BE49-F238E27FC236}">
                <a16:creationId xmlns:a16="http://schemas.microsoft.com/office/drawing/2014/main" id="{AA83E1A9-3C59-40F6-BF4A-24928DBDC6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3CC5AD-4998-4BF1-A9BD-4CDBF668A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F192-9102-45A7-8193-EAA6D6D4B354}" type="slidenum">
              <a:rPr lang="fr-FR" smtClean="0"/>
              <a:t>‹N°›</a:t>
            </a:fld>
            <a:endParaRPr lang="fr-FR"/>
          </a:p>
        </p:txBody>
      </p:sp>
    </p:spTree>
    <p:extLst>
      <p:ext uri="{BB962C8B-B14F-4D97-AF65-F5344CB8AC3E}">
        <p14:creationId xmlns:p14="http://schemas.microsoft.com/office/powerpoint/2010/main" val="2906445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235A00D-85EB-4278-B725-0ABA8CBBC5CC}"/>
              </a:ext>
            </a:extLst>
          </p:cNvPr>
          <p:cNvSpPr>
            <a:spLocks noGrp="1"/>
          </p:cNvSpPr>
          <p:nvPr>
            <p:ph type="ctrTitle"/>
          </p:nvPr>
        </p:nvSpPr>
        <p:spPr>
          <a:xfrm>
            <a:off x="0" y="252413"/>
            <a:ext cx="12192000" cy="2387600"/>
          </a:xfrm>
        </p:spPr>
        <p:txBody>
          <a:bodyPr vert="horz" lIns="91440" tIns="45720" rIns="91440" bIns="45720" rtlCol="0" anchor="ctr">
            <a:normAutofit/>
          </a:bodyPr>
          <a:lstStyle/>
          <a:p>
            <a:pPr algn="ctr"/>
            <a:r>
              <a:rPr lang="fr-FR" sz="4800" b="1" dirty="0">
                <a:solidFill>
                  <a:srgbClr val="FF66CC"/>
                </a:solidFill>
                <a:latin typeface="Bell MT" panose="02020503060305020303" pitchFamily="18" charset="0"/>
              </a:rPr>
              <a:t>Les ados, </a:t>
            </a:r>
            <a:br>
              <a:rPr lang="fr-FR" sz="4800" b="1" dirty="0">
                <a:solidFill>
                  <a:srgbClr val="FF66CC"/>
                </a:solidFill>
                <a:latin typeface="Bell MT" panose="02020503060305020303" pitchFamily="18" charset="0"/>
              </a:rPr>
            </a:br>
            <a:r>
              <a:rPr lang="fr-FR" sz="4800" b="1" dirty="0">
                <a:solidFill>
                  <a:srgbClr val="FF66CC"/>
                </a:solidFill>
                <a:latin typeface="Bell MT" panose="02020503060305020303" pitchFamily="18" charset="0"/>
              </a:rPr>
              <a:t>les décoder pour ne pas les prendre frontalement</a:t>
            </a:r>
          </a:p>
        </p:txBody>
      </p:sp>
      <p:pic>
        <p:nvPicPr>
          <p:cNvPr id="7" name="Espace réservé du contenu 6">
            <a:extLst>
              <a:ext uri="{FF2B5EF4-FFF2-40B4-BE49-F238E27FC236}">
                <a16:creationId xmlns:a16="http://schemas.microsoft.com/office/drawing/2014/main" id="{F6DC2FF5-8190-4DAD-A808-05968A666627}"/>
              </a:ext>
            </a:extLst>
          </p:cNvPr>
          <p:cNvPicPr>
            <a:picLocks noGrp="1" noChangeAspect="1"/>
          </p:cNvPicPr>
          <p:nvPr>
            <p:ph idx="4294967295"/>
          </p:nvPr>
        </p:nvPicPr>
        <p:blipFill>
          <a:blip r:embed="rId2"/>
          <a:stretch>
            <a:fillRect/>
          </a:stretch>
        </p:blipFill>
        <p:spPr>
          <a:xfrm>
            <a:off x="4308588" y="2762249"/>
            <a:ext cx="3574823" cy="3484563"/>
          </a:xfrm>
          <a:prstGeom prst="rect">
            <a:avLst/>
          </a:prstGeom>
        </p:spPr>
      </p:pic>
      <p:sp>
        <p:nvSpPr>
          <p:cNvPr id="9" name="ZoneTexte 8">
            <a:extLst>
              <a:ext uri="{FF2B5EF4-FFF2-40B4-BE49-F238E27FC236}">
                <a16:creationId xmlns:a16="http://schemas.microsoft.com/office/drawing/2014/main" id="{5DAD94FC-65FB-43FD-8FB3-0DA2D0805499}"/>
              </a:ext>
            </a:extLst>
          </p:cNvPr>
          <p:cNvSpPr txBox="1"/>
          <p:nvPr/>
        </p:nvSpPr>
        <p:spPr>
          <a:xfrm>
            <a:off x="4308587" y="6246812"/>
            <a:ext cx="3574823" cy="461665"/>
          </a:xfrm>
          <a:prstGeom prst="rect">
            <a:avLst/>
          </a:prstGeom>
          <a:noFill/>
        </p:spPr>
        <p:txBody>
          <a:bodyPr wrap="square" rtlCol="0">
            <a:spAutoFit/>
          </a:bodyPr>
          <a:lstStyle/>
          <a:p>
            <a:pPr algn="ctr"/>
            <a:r>
              <a:rPr lang="fr-FR" sz="1200" dirty="0"/>
              <a:t>À partir d’un rapport sur la Psychologie de l’adolescence de Françoise </a:t>
            </a:r>
            <a:r>
              <a:rPr lang="fr-FR" sz="1200" dirty="0" err="1"/>
              <a:t>Herbelin</a:t>
            </a:r>
            <a:r>
              <a:rPr lang="fr-FR" sz="1200" dirty="0"/>
              <a:t>, psychologue</a:t>
            </a:r>
          </a:p>
        </p:txBody>
      </p:sp>
    </p:spTree>
    <p:extLst>
      <p:ext uri="{BB962C8B-B14F-4D97-AF65-F5344CB8AC3E}">
        <p14:creationId xmlns:p14="http://schemas.microsoft.com/office/powerpoint/2010/main" val="251088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D79DB-9312-4D9D-8ECE-F902FD9447CA}"/>
              </a:ext>
            </a:extLst>
          </p:cNvPr>
          <p:cNvSpPr>
            <a:spLocks noGrp="1"/>
          </p:cNvSpPr>
          <p:nvPr>
            <p:ph type="title"/>
          </p:nvPr>
        </p:nvSpPr>
        <p:spPr/>
        <p:txBody>
          <a:bodyPr/>
          <a:lstStyle/>
          <a:p>
            <a:r>
              <a:rPr lang="fr-FR" dirty="0"/>
              <a:t>Réellement là…? Ça veut dire quoi?</a:t>
            </a:r>
          </a:p>
        </p:txBody>
      </p:sp>
      <p:sp>
        <p:nvSpPr>
          <p:cNvPr id="3" name="Espace réservé du contenu 2">
            <a:extLst>
              <a:ext uri="{FF2B5EF4-FFF2-40B4-BE49-F238E27FC236}">
                <a16:creationId xmlns:a16="http://schemas.microsoft.com/office/drawing/2014/main" id="{843EC0E0-9AC8-46BE-8CC9-DBA99F3AC871}"/>
              </a:ext>
            </a:extLst>
          </p:cNvPr>
          <p:cNvSpPr>
            <a:spLocks noGrp="1"/>
          </p:cNvSpPr>
          <p:nvPr>
            <p:ph idx="1"/>
          </p:nvPr>
        </p:nvSpPr>
        <p:spPr>
          <a:solidFill>
            <a:schemeClr val="accent2"/>
          </a:solidFill>
        </p:spPr>
        <p:txBody>
          <a:bodyPr>
            <a:normAutofit/>
          </a:bodyPr>
          <a:lstStyle/>
          <a:p>
            <a:r>
              <a:rPr lang="fr-FR" dirty="0"/>
              <a:t>être suffisamment solide pour vivre les crises sans les fuir, sans en avoir peur, sans dramatiser </a:t>
            </a:r>
          </a:p>
          <a:p>
            <a:r>
              <a:rPr lang="fr-FR" dirty="0"/>
              <a:t>être capable d’ écouter ce qui se dit à travers les actes</a:t>
            </a:r>
          </a:p>
          <a:p>
            <a:r>
              <a:rPr lang="fr-FR" dirty="0"/>
              <a:t>être cohérent et pouvoir clairement rappeler ce qui est acceptable et ce qui ne l’est pas </a:t>
            </a:r>
          </a:p>
          <a:p>
            <a:r>
              <a:rPr lang="fr-FR" dirty="0"/>
              <a:t>c’est encore savoir se positionner en tant qu’être humain différent du jeune, un être humain sachant accepter sa propre non-toute puissance et n’attendant pas de « merci » …. </a:t>
            </a:r>
          </a:p>
        </p:txBody>
      </p:sp>
    </p:spTree>
    <p:extLst>
      <p:ext uri="{BB962C8B-B14F-4D97-AF65-F5344CB8AC3E}">
        <p14:creationId xmlns:p14="http://schemas.microsoft.com/office/powerpoint/2010/main" val="299091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2A711-D4D8-4DFA-A2E3-35C15E108BF4}"/>
              </a:ext>
            </a:extLst>
          </p:cNvPr>
          <p:cNvSpPr>
            <a:spLocks noGrp="1"/>
          </p:cNvSpPr>
          <p:nvPr>
            <p:ph type="title"/>
          </p:nvPr>
        </p:nvSpPr>
        <p:spPr/>
        <p:txBody>
          <a:bodyPr>
            <a:noAutofit/>
          </a:bodyPr>
          <a:lstStyle/>
          <a:p>
            <a:r>
              <a:rPr lang="fr-FR" sz="3200" dirty="0"/>
              <a:t>Un petit retour en arrière…</a:t>
            </a:r>
          </a:p>
        </p:txBody>
      </p:sp>
      <p:graphicFrame>
        <p:nvGraphicFramePr>
          <p:cNvPr id="8" name="Espace réservé du contenu 7">
            <a:extLst>
              <a:ext uri="{FF2B5EF4-FFF2-40B4-BE49-F238E27FC236}">
                <a16:creationId xmlns:a16="http://schemas.microsoft.com/office/drawing/2014/main" id="{BD9D8AFE-FF22-4E04-8E41-764B0B8C5384}"/>
              </a:ext>
            </a:extLst>
          </p:cNvPr>
          <p:cNvGraphicFramePr>
            <a:graphicFrameLocks noGrp="1"/>
          </p:cNvGraphicFramePr>
          <p:nvPr>
            <p:ph idx="1"/>
            <p:extLst>
              <p:ext uri="{D42A27DB-BD31-4B8C-83A1-F6EECF244321}">
                <p14:modId xmlns:p14="http://schemas.microsoft.com/office/powerpoint/2010/main" val="3756235330"/>
              </p:ext>
            </p:extLst>
          </p:nvPr>
        </p:nvGraphicFramePr>
        <p:xfrm>
          <a:off x="180975" y="1245115"/>
          <a:ext cx="11931650" cy="540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F9C26BAC-34BE-4843-BB81-3C5AB38B3E03}"/>
              </a:ext>
            </a:extLst>
          </p:cNvPr>
          <p:cNvSpPr/>
          <p:nvPr/>
        </p:nvSpPr>
        <p:spPr>
          <a:xfrm>
            <a:off x="838200" y="6469062"/>
            <a:ext cx="10515600" cy="369332"/>
          </a:xfrm>
          <a:prstGeom prst="rect">
            <a:avLst/>
          </a:prstGeom>
        </p:spPr>
        <p:txBody>
          <a:bodyPr wrap="square">
            <a:spAutoFit/>
          </a:bodyPr>
          <a:lstStyle/>
          <a:p>
            <a:pPr algn="ctr"/>
            <a:r>
              <a:rPr lang="fr-FR" dirty="0"/>
              <a:t>Les stades infantiles de développement (selon Freud et Erikson )</a:t>
            </a:r>
          </a:p>
        </p:txBody>
      </p:sp>
    </p:spTree>
    <p:extLst>
      <p:ext uri="{BB962C8B-B14F-4D97-AF65-F5344CB8AC3E}">
        <p14:creationId xmlns:p14="http://schemas.microsoft.com/office/powerpoint/2010/main" val="142908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F370A-0536-4D48-BC32-7F2135C43D36}"/>
              </a:ext>
            </a:extLst>
          </p:cNvPr>
          <p:cNvSpPr>
            <a:spLocks noGrp="1"/>
          </p:cNvSpPr>
          <p:nvPr>
            <p:ph type="title"/>
          </p:nvPr>
        </p:nvSpPr>
        <p:spPr>
          <a:xfrm>
            <a:off x="539750" y="457200"/>
            <a:ext cx="4532312" cy="1600200"/>
          </a:xfrm>
        </p:spPr>
        <p:txBody>
          <a:bodyPr>
            <a:normAutofit/>
          </a:bodyPr>
          <a:lstStyle/>
          <a:p>
            <a:pPr algn="ctr"/>
            <a:r>
              <a:rPr lang="fr-FR" sz="4800" dirty="0"/>
              <a:t>« L’adolescence »</a:t>
            </a:r>
          </a:p>
        </p:txBody>
      </p:sp>
      <p:sp>
        <p:nvSpPr>
          <p:cNvPr id="3" name="Espace réservé du contenu 2">
            <a:extLst>
              <a:ext uri="{FF2B5EF4-FFF2-40B4-BE49-F238E27FC236}">
                <a16:creationId xmlns:a16="http://schemas.microsoft.com/office/drawing/2014/main" id="{3DE9489D-BCCE-4DBF-A903-25D4FDF92EA9}"/>
              </a:ext>
            </a:extLst>
          </p:cNvPr>
          <p:cNvSpPr>
            <a:spLocks noGrp="1"/>
          </p:cNvSpPr>
          <p:nvPr>
            <p:ph idx="1"/>
          </p:nvPr>
        </p:nvSpPr>
        <p:spPr/>
        <p:txBody>
          <a:bodyPr>
            <a:normAutofit/>
          </a:bodyPr>
          <a:lstStyle/>
          <a:p>
            <a:pPr marL="0" indent="0">
              <a:buNone/>
            </a:pPr>
            <a:endParaRPr lang="fr-FR" dirty="0"/>
          </a:p>
          <a:p>
            <a:pPr marL="0" indent="0">
              <a:buNone/>
            </a:pPr>
            <a:endParaRPr lang="fr-FR" dirty="0"/>
          </a:p>
        </p:txBody>
      </p:sp>
      <p:sp>
        <p:nvSpPr>
          <p:cNvPr id="4" name="Espace réservé du texte 3">
            <a:extLst>
              <a:ext uri="{FF2B5EF4-FFF2-40B4-BE49-F238E27FC236}">
                <a16:creationId xmlns:a16="http://schemas.microsoft.com/office/drawing/2014/main" id="{718D881C-38EC-4FBA-8E81-24BC9875812A}"/>
              </a:ext>
            </a:extLst>
          </p:cNvPr>
          <p:cNvSpPr>
            <a:spLocks noGrp="1"/>
          </p:cNvSpPr>
          <p:nvPr>
            <p:ph type="body" sz="half" idx="2"/>
          </p:nvPr>
        </p:nvSpPr>
        <p:spPr>
          <a:xfrm>
            <a:off x="836612" y="2063750"/>
            <a:ext cx="3932237" cy="4743450"/>
          </a:xfrm>
        </p:spPr>
        <p:txBody>
          <a:bodyPr>
            <a:normAutofit fontScale="92500" lnSpcReduction="20000"/>
          </a:bodyPr>
          <a:lstStyle/>
          <a:p>
            <a:pPr algn="ctr"/>
            <a:r>
              <a:rPr lang="fr-FR" dirty="0"/>
              <a:t>Selon Marcel RUFO, pédopsychiatre,</a:t>
            </a:r>
          </a:p>
          <a:p>
            <a:endParaRPr lang="fr-FR" sz="2000" dirty="0">
              <a:solidFill>
                <a:srgbClr val="0070C0"/>
              </a:solidFill>
            </a:endParaRPr>
          </a:p>
          <a:p>
            <a:pPr algn="ctr">
              <a:lnSpc>
                <a:spcPct val="120000"/>
              </a:lnSpc>
            </a:pPr>
            <a:r>
              <a:rPr lang="fr-FR" sz="2400" dirty="0">
                <a:solidFill>
                  <a:srgbClr val="002060"/>
                </a:solidFill>
                <a:latin typeface="Eras Bold ITC" panose="020B0907030504020204" pitchFamily="34" charset="0"/>
              </a:rPr>
              <a:t>L’adolescence est un moment fabuleusement intense et dramatique de la vie, caractérisé par une volonté indomptable de découvrir ce que l'on est, de réinventer le monde malgré un terrible doute de soi et une ignorance de «</a:t>
            </a:r>
            <a:r>
              <a:rPr lang="fr-FR" sz="2400" i="1" dirty="0">
                <a:solidFill>
                  <a:srgbClr val="002060"/>
                </a:solidFill>
                <a:latin typeface="Eras Bold ITC" panose="020B0907030504020204" pitchFamily="34" charset="0"/>
              </a:rPr>
              <a:t> </a:t>
            </a:r>
            <a:r>
              <a:rPr lang="fr-FR" sz="2400" i="1" dirty="0">
                <a:solidFill>
                  <a:schemeClr val="accent2"/>
                </a:solidFill>
                <a:latin typeface="Eras Bold ITC" panose="020B0907030504020204" pitchFamily="34" charset="0"/>
              </a:rPr>
              <a:t>la portée de ses forces et du poids de ses faiblesses</a:t>
            </a:r>
            <a:r>
              <a:rPr lang="fr-FR" sz="2400" dirty="0">
                <a:solidFill>
                  <a:srgbClr val="002060"/>
                </a:solidFill>
                <a:latin typeface="Eras Bold ITC" panose="020B0907030504020204" pitchFamily="34" charset="0"/>
              </a:rPr>
              <a:t> ». </a:t>
            </a:r>
          </a:p>
          <a:p>
            <a:endParaRPr lang="fr-FR" sz="2000" dirty="0"/>
          </a:p>
        </p:txBody>
      </p:sp>
      <p:pic>
        <p:nvPicPr>
          <p:cNvPr id="10" name="Image 9">
            <a:extLst>
              <a:ext uri="{FF2B5EF4-FFF2-40B4-BE49-F238E27FC236}">
                <a16:creationId xmlns:a16="http://schemas.microsoft.com/office/drawing/2014/main" id="{A9D80E26-03CD-4812-8DD1-27B3A04982C1}"/>
              </a:ext>
            </a:extLst>
          </p:cNvPr>
          <p:cNvPicPr>
            <a:picLocks noChangeAspect="1"/>
          </p:cNvPicPr>
          <p:nvPr/>
        </p:nvPicPr>
        <p:blipFill>
          <a:blip r:embed="rId2"/>
          <a:stretch>
            <a:fillRect/>
          </a:stretch>
        </p:blipFill>
        <p:spPr>
          <a:xfrm>
            <a:off x="5216227" y="-4763"/>
            <a:ext cx="6975773" cy="6858000"/>
          </a:xfrm>
          <a:prstGeom prst="rect">
            <a:avLst/>
          </a:prstGeom>
        </p:spPr>
      </p:pic>
    </p:spTree>
    <p:extLst>
      <p:ext uri="{BB962C8B-B14F-4D97-AF65-F5344CB8AC3E}">
        <p14:creationId xmlns:p14="http://schemas.microsoft.com/office/powerpoint/2010/main" val="228822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FEE4DC4F-0A29-46F8-AC36-AC6CEA1AE27A}"/>
              </a:ext>
            </a:extLst>
          </p:cNvPr>
          <p:cNvGraphicFramePr>
            <a:graphicFrameLocks noGrp="1"/>
          </p:cNvGraphicFramePr>
          <p:nvPr>
            <p:ph idx="1"/>
            <p:extLst>
              <p:ext uri="{D42A27DB-BD31-4B8C-83A1-F6EECF244321}">
                <p14:modId xmlns:p14="http://schemas.microsoft.com/office/powerpoint/2010/main" val="2630680813"/>
              </p:ext>
            </p:extLst>
          </p:nvPr>
        </p:nvGraphicFramePr>
        <p:xfrm>
          <a:off x="5505450" y="1762125"/>
          <a:ext cx="57721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3">
            <a:extLst>
              <a:ext uri="{FF2B5EF4-FFF2-40B4-BE49-F238E27FC236}">
                <a16:creationId xmlns:a16="http://schemas.microsoft.com/office/drawing/2014/main" id="{8B5741A8-9254-4E98-8F4C-E7BE0EBCF6E2}"/>
              </a:ext>
            </a:extLst>
          </p:cNvPr>
          <p:cNvSpPr>
            <a:spLocks noGrp="1"/>
          </p:cNvSpPr>
          <p:nvPr>
            <p:ph type="title"/>
          </p:nvPr>
        </p:nvSpPr>
        <p:spPr/>
        <p:txBody>
          <a:bodyPr/>
          <a:lstStyle/>
          <a:p>
            <a:r>
              <a:rPr lang="fr-FR" dirty="0"/>
              <a:t>Interminable adolescence …</a:t>
            </a:r>
          </a:p>
        </p:txBody>
      </p:sp>
      <p:pic>
        <p:nvPicPr>
          <p:cNvPr id="6" name="Image 5">
            <a:extLst>
              <a:ext uri="{FF2B5EF4-FFF2-40B4-BE49-F238E27FC236}">
                <a16:creationId xmlns:a16="http://schemas.microsoft.com/office/drawing/2014/main" id="{3C655447-EA8C-4DCF-91CE-A9DC57F6FCA4}"/>
              </a:ext>
            </a:extLst>
          </p:cNvPr>
          <p:cNvPicPr>
            <a:picLocks noChangeAspect="1"/>
          </p:cNvPicPr>
          <p:nvPr/>
        </p:nvPicPr>
        <p:blipFill rotWithShape="1">
          <a:blip r:embed="rId7"/>
          <a:srcRect l="13866" t="8240" r="10677" b="7592"/>
          <a:stretch/>
        </p:blipFill>
        <p:spPr>
          <a:xfrm>
            <a:off x="0" y="2539999"/>
            <a:ext cx="5429712" cy="3406775"/>
          </a:xfrm>
          <a:prstGeom prst="rect">
            <a:avLst/>
          </a:prstGeom>
        </p:spPr>
      </p:pic>
    </p:spTree>
    <p:extLst>
      <p:ext uri="{BB962C8B-B14F-4D97-AF65-F5344CB8AC3E}">
        <p14:creationId xmlns:p14="http://schemas.microsoft.com/office/powerpoint/2010/main" val="354621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09398-2178-406A-8B2B-99CA5697650A}"/>
              </a:ext>
            </a:extLst>
          </p:cNvPr>
          <p:cNvSpPr>
            <a:spLocks noGrp="1"/>
          </p:cNvSpPr>
          <p:nvPr>
            <p:ph type="title"/>
          </p:nvPr>
        </p:nvSpPr>
        <p:spPr>
          <a:xfrm>
            <a:off x="3920918" y="-937798"/>
            <a:ext cx="3932237" cy="1600200"/>
          </a:xfrm>
        </p:spPr>
        <p:txBody>
          <a:bodyPr>
            <a:normAutofit/>
          </a:bodyPr>
          <a:lstStyle/>
          <a:p>
            <a:r>
              <a:rPr lang="fr-FR" sz="4800" dirty="0"/>
              <a:t>Tel un homard</a:t>
            </a:r>
          </a:p>
        </p:txBody>
      </p:sp>
      <p:pic>
        <p:nvPicPr>
          <p:cNvPr id="7" name="videoplayback">
            <a:hlinkClick r:id="" action="ppaction://media"/>
            <a:extLst>
              <a:ext uri="{FF2B5EF4-FFF2-40B4-BE49-F238E27FC236}">
                <a16:creationId xmlns:a16="http://schemas.microsoft.com/office/drawing/2014/main" id="{7C4A8361-B3C7-44F5-8B78-BE083F7DF27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43285" y="662402"/>
            <a:ext cx="8105429" cy="6079072"/>
          </a:xfrm>
        </p:spPr>
      </p:pic>
    </p:spTree>
    <p:extLst>
      <p:ext uri="{BB962C8B-B14F-4D97-AF65-F5344CB8AC3E}">
        <p14:creationId xmlns:p14="http://schemas.microsoft.com/office/powerpoint/2010/main" val="10954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2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C9B87-2341-429C-933C-BBFAF5292ECA}"/>
              </a:ext>
            </a:extLst>
          </p:cNvPr>
          <p:cNvSpPr>
            <a:spLocks noChangeArrowheads="1"/>
          </p:cNvSpPr>
          <p:nvPr/>
        </p:nvSpPr>
        <p:spPr bwMode="auto">
          <a:xfrm>
            <a:off x="1206810" y="233646"/>
            <a:ext cx="977837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400" b="1" dirty="0">
                <a:latin typeface="Arial" panose="020B0604020202020204" pitchFamily="34" charset="0"/>
                <a:cs typeface="Arial" panose="020B0604020202020204" pitchFamily="34" charset="0"/>
              </a:rPr>
              <a:t>Le complexe du homard de Françoise Dolto (psychanalyste) </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 complexe du homard”, c’est ainsi que François Dolto nommait la crise d’adolescence. Le homard, lors de sa mue, change de carapace, et se retrouve quelques temps sans carapace. Une </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métaphore expliquée dans un ouvrage intitulé </a:t>
            </a:r>
            <a:r>
              <a:rPr kumimoji="0" lang="fr-FR" altLang="fr-FR"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Paroles pour adolescents ou le complexe du homard</a:t>
            </a:r>
            <a:r>
              <a:rPr lang="fr-FR" altLang="fr-FR" dirty="0">
                <a:latin typeface="Arial" panose="020B0604020202020204" pitchFamily="34" charset="0"/>
                <a:cs typeface="Arial" panose="020B0604020202020204" pitchFamily="34" charset="0"/>
              </a:rPr>
              <a:t> (1989) </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dont la particularité est d’être destiné aux adolescents eux-mêmes.</a:t>
            </a:r>
          </a:p>
          <a:p>
            <a:endParaRPr lang="fr-FR" altLang="fr-FR">
              <a:latin typeface="Arial" panose="020B0604020202020204" pitchFamily="34" charset="0"/>
              <a:cs typeface="Arial" panose="020B0604020202020204" pitchFamily="34" charset="0"/>
            </a:endParaRPr>
          </a:p>
          <a:p>
            <a:r>
              <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Voici ce que l’on peut y lire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Les homards, quand ils changent de carapace, perdent d’abord l’ancienne et restent sans défense, le temps d’en fabriquer une nouvelle. Pendant ce temps-là, ils sont très en danger. Pour les adolescents, c’est un peu la même chose. Et fabriquer une nouvelle carapace coûte tant de larmes et de sueurs que c’est un peu comme si on la “suintait”. Dans les parages d’un homard sans protection, il y a presque toujours un congre qui guette, prêt à le dévorer. L’adolescence, c’est le drame du homard ! Notre congre à nous, c’est tout ce qui nous menace, à l’intérieur de soi et à l’extérieur, et à quoi bien souvent on ne pense pas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247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2AF63-6712-4215-BDFD-CDEF211D211E}"/>
              </a:ext>
            </a:extLst>
          </p:cNvPr>
          <p:cNvSpPr>
            <a:spLocks noGrp="1"/>
          </p:cNvSpPr>
          <p:nvPr>
            <p:ph type="title"/>
          </p:nvPr>
        </p:nvSpPr>
        <p:spPr>
          <a:xfrm>
            <a:off x="838200" y="0"/>
            <a:ext cx="10515600" cy="1325563"/>
          </a:xfrm>
        </p:spPr>
        <p:txBody>
          <a:bodyPr>
            <a:normAutofit/>
          </a:bodyPr>
          <a:lstStyle/>
          <a:p>
            <a:r>
              <a:rPr lang="fr-FR" dirty="0"/>
              <a:t>Transformations biologiques mais pas que…</a:t>
            </a:r>
          </a:p>
        </p:txBody>
      </p:sp>
      <p:sp>
        <p:nvSpPr>
          <p:cNvPr id="3" name="Espace réservé du contenu 2">
            <a:extLst>
              <a:ext uri="{FF2B5EF4-FFF2-40B4-BE49-F238E27FC236}">
                <a16:creationId xmlns:a16="http://schemas.microsoft.com/office/drawing/2014/main" id="{3D070232-A409-4625-9A17-E71F31852263}"/>
              </a:ext>
            </a:extLst>
          </p:cNvPr>
          <p:cNvSpPr>
            <a:spLocks noGrp="1"/>
          </p:cNvSpPr>
          <p:nvPr>
            <p:ph idx="1"/>
          </p:nvPr>
        </p:nvSpPr>
        <p:spPr>
          <a:xfrm>
            <a:off x="802172" y="1083007"/>
            <a:ext cx="7112000" cy="2518933"/>
          </a:xfrm>
        </p:spPr>
        <p:txBody>
          <a:bodyPr>
            <a:normAutofit fontScale="62500" lnSpcReduction="20000"/>
          </a:bodyPr>
          <a:lstStyle/>
          <a:p>
            <a:pPr marL="0" indent="0">
              <a:buNone/>
            </a:pPr>
            <a:r>
              <a:rPr lang="fr-FR" dirty="0"/>
              <a:t>Transformations</a:t>
            </a:r>
            <a:r>
              <a:rPr lang="fr-FR" dirty="0">
                <a:solidFill>
                  <a:schemeClr val="accent2"/>
                </a:solidFill>
              </a:rPr>
              <a:t> </a:t>
            </a:r>
            <a:r>
              <a:rPr lang="fr-FR" u="sng" dirty="0">
                <a:solidFill>
                  <a:schemeClr val="accent2"/>
                </a:solidFill>
              </a:rPr>
              <a:t>PSYCHOLOGIQUES</a:t>
            </a:r>
            <a:r>
              <a:rPr lang="fr-FR" dirty="0">
                <a:solidFill>
                  <a:schemeClr val="accent2"/>
                </a:solidFill>
              </a:rPr>
              <a:t> </a:t>
            </a:r>
            <a:r>
              <a:rPr lang="fr-FR" dirty="0"/>
              <a:t>et selon le vécu des stades infantiles, les difficultés à l’adolescence seront + ou - importantes. </a:t>
            </a:r>
          </a:p>
          <a:p>
            <a:pPr marL="0" indent="0">
              <a:buNone/>
            </a:pPr>
            <a:endParaRPr lang="fr-FR" dirty="0"/>
          </a:p>
          <a:p>
            <a:pPr marL="0" indent="0">
              <a:buNone/>
            </a:pPr>
            <a:r>
              <a:rPr lang="fr-FR" sz="3000" dirty="0"/>
              <a:t>L’</a:t>
            </a:r>
            <a:r>
              <a:rPr lang="fr-FR" sz="3000" dirty="0" err="1"/>
              <a:t>adolescent.e</a:t>
            </a:r>
            <a:r>
              <a:rPr lang="fr-FR" sz="3000" dirty="0"/>
              <a:t> vit </a:t>
            </a:r>
            <a:r>
              <a:rPr lang="fr-FR" sz="3000" dirty="0">
                <a:solidFill>
                  <a:schemeClr val="accent2"/>
                </a:solidFill>
              </a:rPr>
              <a:t>une ambivalence </a:t>
            </a:r>
            <a:r>
              <a:rPr lang="fr-FR" sz="3000" dirty="0"/>
              <a:t>(à la fois petit/grand, autonome/dépendant, exubérant/renfermé, besoin d’être isolé/besoin d’être en groupe, sentiment de toute puissance/doute </a:t>
            </a:r>
            <a:r>
              <a:rPr lang="fr-FR" sz="3000"/>
              <a:t>) </a:t>
            </a:r>
            <a:endParaRPr lang="fr-FR" sz="3000" smtClean="0"/>
          </a:p>
          <a:p>
            <a:pPr marL="0" indent="0">
              <a:buNone/>
            </a:pPr>
            <a:endParaRPr lang="fr-FR" sz="3000" dirty="0"/>
          </a:p>
          <a:p>
            <a:pPr marL="0" indent="0">
              <a:buNone/>
            </a:pPr>
            <a:r>
              <a:rPr lang="fr-FR" sz="3000" dirty="0"/>
              <a:t>et un sentiment d’</a:t>
            </a:r>
            <a:r>
              <a:rPr lang="fr-FR" sz="3000" dirty="0">
                <a:solidFill>
                  <a:schemeClr val="accent2"/>
                </a:solidFill>
              </a:rPr>
              <a:t>étrangeté</a:t>
            </a:r>
            <a:r>
              <a:rPr lang="fr-FR" sz="3000" dirty="0"/>
              <a:t> lié à son corps et à ses conflits internes (Qui suis-je? Quelle est ma place?)</a:t>
            </a:r>
          </a:p>
          <a:p>
            <a:pPr marL="0" indent="0">
              <a:buNone/>
            </a:pPr>
            <a:endParaRPr lang="fr-FR" dirty="0"/>
          </a:p>
          <a:p>
            <a:endParaRPr lang="fr-FR" i="1" dirty="0"/>
          </a:p>
        </p:txBody>
      </p:sp>
      <p:pic>
        <p:nvPicPr>
          <p:cNvPr id="5" name="Image 4">
            <a:extLst>
              <a:ext uri="{FF2B5EF4-FFF2-40B4-BE49-F238E27FC236}">
                <a16:creationId xmlns:a16="http://schemas.microsoft.com/office/drawing/2014/main" id="{FF7453B7-8F1D-4DF2-8520-64A1AECF5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676" y="1445419"/>
            <a:ext cx="3884174" cy="5111750"/>
          </a:xfrm>
          <a:prstGeom prst="rect">
            <a:avLst/>
          </a:prstGeom>
        </p:spPr>
      </p:pic>
      <p:sp>
        <p:nvSpPr>
          <p:cNvPr id="4" name="ZoneTexte 3"/>
          <p:cNvSpPr txBox="1"/>
          <p:nvPr/>
        </p:nvSpPr>
        <p:spPr>
          <a:xfrm>
            <a:off x="838200" y="4248845"/>
            <a:ext cx="6866467" cy="2308324"/>
          </a:xfrm>
          <a:prstGeom prst="rect">
            <a:avLst/>
          </a:prstGeom>
          <a:noFill/>
        </p:spPr>
        <p:txBody>
          <a:bodyPr wrap="square" rtlCol="0">
            <a:spAutoFit/>
          </a:bodyPr>
          <a:lstStyle/>
          <a:p>
            <a:r>
              <a:rPr lang="fr-FR" i="1" dirty="0"/>
              <a:t>Il elle  a parfois : du mal à s’investir sur le long terme: ils vivent une période de flottement qui est nécessaire pour mieux sortir de </a:t>
            </a:r>
            <a:r>
              <a:rPr lang="fr-FR" i="1" dirty="0" smtClean="0"/>
              <a:t>l’enfance,</a:t>
            </a:r>
            <a:endParaRPr lang="fr-FR" i="1" dirty="0"/>
          </a:p>
          <a:p>
            <a:endParaRPr lang="fr-FR" i="1" dirty="0"/>
          </a:p>
          <a:p>
            <a:r>
              <a:rPr lang="fr-FR" i="1" dirty="0"/>
              <a:t>Vers 12-13 ans la plupart des jeunes renoncent à leurs loisirs d’enfance, souvent induits par les parents, pour en chercher de nouveaux librement choisis. Certain.es se mettent en « jachère » pendant un an pour « glander » devant la télé ou avec les copains… (D </a:t>
            </a:r>
            <a:r>
              <a:rPr lang="fr-FR" i="1" dirty="0" err="1"/>
              <a:t>Marcelli</a:t>
            </a:r>
            <a:r>
              <a:rPr lang="fr-FR" i="1" dirty="0"/>
              <a:t>, </a:t>
            </a:r>
            <a:r>
              <a:rPr lang="fr-FR" i="1" dirty="0" err="1"/>
              <a:t>pedopsychiatre</a:t>
            </a:r>
            <a:r>
              <a:rPr lang="fr-FR" i="1" dirty="0"/>
              <a:t>) </a:t>
            </a:r>
          </a:p>
        </p:txBody>
      </p:sp>
      <p:sp>
        <p:nvSpPr>
          <p:cNvPr id="6" name="Titre 1">
            <a:extLst>
              <a:ext uri="{FF2B5EF4-FFF2-40B4-BE49-F238E27FC236}">
                <a16:creationId xmlns:a16="http://schemas.microsoft.com/office/drawing/2014/main" id="{FF02AF63-6712-4215-BDFD-CDEF211D211E}"/>
              </a:ext>
            </a:extLst>
          </p:cNvPr>
          <p:cNvSpPr txBox="1">
            <a:spLocks/>
          </p:cNvSpPr>
          <p:nvPr/>
        </p:nvSpPr>
        <p:spPr>
          <a:xfrm>
            <a:off x="838200" y="3391331"/>
            <a:ext cx="4207933" cy="857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La motivation…</a:t>
            </a:r>
            <a:endParaRPr lang="fr-FR" dirty="0"/>
          </a:p>
        </p:txBody>
      </p:sp>
    </p:spTree>
    <p:extLst>
      <p:ext uri="{BB962C8B-B14F-4D97-AF65-F5344CB8AC3E}">
        <p14:creationId xmlns:p14="http://schemas.microsoft.com/office/powerpoint/2010/main" val="153758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C472A-01AE-4561-82EE-30A80A64355A}"/>
              </a:ext>
            </a:extLst>
          </p:cNvPr>
          <p:cNvSpPr>
            <a:spLocks noGrp="1"/>
          </p:cNvSpPr>
          <p:nvPr>
            <p:ph type="title"/>
          </p:nvPr>
        </p:nvSpPr>
        <p:spPr/>
        <p:txBody>
          <a:bodyPr/>
          <a:lstStyle/>
          <a:p>
            <a:r>
              <a:rPr lang="fr-FR" dirty="0"/>
              <a:t>Qui suis-je? Qui je veux être? Qui je serai?</a:t>
            </a:r>
          </a:p>
        </p:txBody>
      </p:sp>
      <p:sp>
        <p:nvSpPr>
          <p:cNvPr id="3" name="Espace réservé du contenu 2">
            <a:extLst>
              <a:ext uri="{FF2B5EF4-FFF2-40B4-BE49-F238E27FC236}">
                <a16:creationId xmlns:a16="http://schemas.microsoft.com/office/drawing/2014/main" id="{8A43C8EC-10A2-436A-9303-51A5C8393124}"/>
              </a:ext>
            </a:extLst>
          </p:cNvPr>
          <p:cNvSpPr>
            <a:spLocks noGrp="1"/>
          </p:cNvSpPr>
          <p:nvPr>
            <p:ph idx="1"/>
          </p:nvPr>
        </p:nvSpPr>
        <p:spPr/>
        <p:txBody>
          <a:bodyPr>
            <a:normAutofit/>
          </a:bodyPr>
          <a:lstStyle/>
          <a:p>
            <a:pPr marL="0" indent="0">
              <a:buNone/>
            </a:pPr>
            <a:r>
              <a:rPr lang="fr-FR" dirty="0"/>
              <a:t>Ne sachant pas </a:t>
            </a:r>
            <a:r>
              <a:rPr lang="fr-FR" b="1" dirty="0"/>
              <a:t>qui il est</a:t>
            </a:r>
            <a:r>
              <a:rPr lang="fr-FR" dirty="0"/>
              <a:t>, l’adolescent va vivre différentes expériences, </a:t>
            </a:r>
            <a:r>
              <a:rPr lang="fr-FR" sz="2400" dirty="0"/>
              <a:t>adoptant parfois des </a:t>
            </a:r>
            <a:r>
              <a:rPr lang="fr-FR" sz="2400" dirty="0">
                <a:solidFill>
                  <a:schemeClr val="accent2"/>
                </a:solidFill>
              </a:rPr>
              <a:t>conduites extrêmes</a:t>
            </a:r>
            <a:r>
              <a:rPr lang="fr-FR" sz="2400" dirty="0"/>
              <a:t>, recherchant ses propres</a:t>
            </a:r>
            <a:r>
              <a:rPr lang="fr-FR" sz="2400" dirty="0">
                <a:solidFill>
                  <a:schemeClr val="accent2"/>
                </a:solidFill>
              </a:rPr>
              <a:t> limites</a:t>
            </a:r>
            <a:r>
              <a:rPr lang="fr-FR" sz="2400" dirty="0"/>
              <a:t>, celles des adultes, celles de la société, </a:t>
            </a:r>
            <a:r>
              <a:rPr lang="fr-FR" sz="2400" dirty="0">
                <a:solidFill>
                  <a:schemeClr val="accent2"/>
                </a:solidFill>
              </a:rPr>
              <a:t>explorant la vie</a:t>
            </a:r>
            <a:r>
              <a:rPr lang="fr-FR" sz="2400" dirty="0"/>
              <a:t> jusqu’aux limites de la mort.</a:t>
            </a:r>
          </a:p>
        </p:txBody>
      </p:sp>
      <p:pic>
        <p:nvPicPr>
          <p:cNvPr id="4" name="Image 3">
            <a:extLst>
              <a:ext uri="{FF2B5EF4-FFF2-40B4-BE49-F238E27FC236}">
                <a16:creationId xmlns:a16="http://schemas.microsoft.com/office/drawing/2014/main" id="{ACABF811-BB2F-4FE4-94CF-7C83755D2678}"/>
              </a:ext>
            </a:extLst>
          </p:cNvPr>
          <p:cNvPicPr>
            <a:picLocks noChangeAspect="1"/>
          </p:cNvPicPr>
          <p:nvPr/>
        </p:nvPicPr>
        <p:blipFill>
          <a:blip r:embed="rId2"/>
          <a:stretch>
            <a:fillRect/>
          </a:stretch>
        </p:blipFill>
        <p:spPr>
          <a:xfrm>
            <a:off x="3751262" y="3186406"/>
            <a:ext cx="4689475" cy="3512843"/>
          </a:xfrm>
          <a:prstGeom prst="rect">
            <a:avLst/>
          </a:prstGeom>
        </p:spPr>
      </p:pic>
    </p:spTree>
    <p:extLst>
      <p:ext uri="{BB962C8B-B14F-4D97-AF65-F5344CB8AC3E}">
        <p14:creationId xmlns:p14="http://schemas.microsoft.com/office/powerpoint/2010/main" val="418437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7B2F0-9A87-4432-99E7-3ABBC70A283B}"/>
              </a:ext>
            </a:extLst>
          </p:cNvPr>
          <p:cNvSpPr>
            <a:spLocks noGrp="1"/>
          </p:cNvSpPr>
          <p:nvPr>
            <p:ph type="title"/>
          </p:nvPr>
        </p:nvSpPr>
        <p:spPr/>
        <p:txBody>
          <a:bodyPr/>
          <a:lstStyle/>
          <a:p>
            <a:r>
              <a:rPr lang="fr-FR" dirty="0"/>
              <a:t>Mais enfin! Que veulent les ados!?</a:t>
            </a:r>
          </a:p>
        </p:txBody>
      </p:sp>
      <p:sp>
        <p:nvSpPr>
          <p:cNvPr id="3" name="Espace réservé du contenu 2">
            <a:extLst>
              <a:ext uri="{FF2B5EF4-FFF2-40B4-BE49-F238E27FC236}">
                <a16:creationId xmlns:a16="http://schemas.microsoft.com/office/drawing/2014/main" id="{C618CF62-1CFE-45F9-8DE3-AFD082120154}"/>
              </a:ext>
            </a:extLst>
          </p:cNvPr>
          <p:cNvSpPr>
            <a:spLocks noGrp="1"/>
          </p:cNvSpPr>
          <p:nvPr>
            <p:ph idx="1"/>
          </p:nvPr>
        </p:nvSpPr>
        <p:spPr/>
        <p:txBody>
          <a:bodyPr>
            <a:normAutofit/>
          </a:bodyPr>
          <a:lstStyle/>
          <a:p>
            <a:pPr>
              <a:buFont typeface="Wingdings" panose="05000000000000000000" pitchFamily="2" charset="2"/>
              <a:buChar char="§"/>
            </a:pPr>
            <a:r>
              <a:rPr lang="fr-FR" b="1" dirty="0"/>
              <a:t>besoin de reconnaissance </a:t>
            </a:r>
            <a:r>
              <a:rPr lang="fr-FR" dirty="0"/>
              <a:t>: l’adolescence est une « crise narcissique » au cours de laquelle l’image de soi est souvent détériorée ; le besoin de reconnaissance de l’adolescent est très grand </a:t>
            </a:r>
          </a:p>
          <a:p>
            <a:pPr>
              <a:buFont typeface="Wingdings" panose="05000000000000000000" pitchFamily="2" charset="2"/>
              <a:buChar char="§"/>
            </a:pPr>
            <a:r>
              <a:rPr lang="fr-FR" b="1" dirty="0"/>
              <a:t>besoin de structures</a:t>
            </a:r>
            <a:r>
              <a:rPr lang="fr-FR" dirty="0"/>
              <a:t>, de « cadre », par rapport au temps et à la Loi </a:t>
            </a:r>
          </a:p>
          <a:p>
            <a:pPr>
              <a:buFont typeface="Wingdings" panose="05000000000000000000" pitchFamily="2" charset="2"/>
              <a:buChar char="§"/>
            </a:pPr>
            <a:r>
              <a:rPr lang="fr-FR" b="1" dirty="0"/>
              <a:t>besoin de se positionner </a:t>
            </a:r>
          </a:p>
          <a:p>
            <a:pPr>
              <a:buFont typeface="Wingdings" panose="05000000000000000000" pitchFamily="2" charset="2"/>
              <a:buChar char="§"/>
            </a:pPr>
            <a:r>
              <a:rPr lang="fr-FR" b="1" dirty="0"/>
              <a:t>besoin d’exutoire </a:t>
            </a:r>
            <a:r>
              <a:rPr lang="fr-FR" dirty="0"/>
              <a:t>de l’agressivité, (activités  </a:t>
            </a:r>
            <a:r>
              <a:rPr lang="fr-FR" dirty="0" err="1"/>
              <a:t>phyisques</a:t>
            </a:r>
            <a:r>
              <a:rPr lang="fr-FR" dirty="0"/>
              <a:t> qui exigent énergie et concentration) </a:t>
            </a:r>
          </a:p>
          <a:p>
            <a:pPr>
              <a:buFont typeface="Wingdings" panose="05000000000000000000" pitchFamily="2" charset="2"/>
              <a:buChar char="§"/>
            </a:pPr>
            <a:r>
              <a:rPr lang="fr-FR" b="1" dirty="0"/>
              <a:t>besoin du droit à l’erreur</a:t>
            </a:r>
            <a:r>
              <a:rPr lang="fr-FR" dirty="0"/>
              <a:t>, de ne pas être « catalogué » </a:t>
            </a:r>
          </a:p>
          <a:p>
            <a:pPr>
              <a:buFont typeface="Wingdings" panose="05000000000000000000" pitchFamily="2" charset="2"/>
              <a:buChar char="§"/>
            </a:pPr>
            <a:r>
              <a:rPr lang="fr-FR" b="1" dirty="0"/>
              <a:t>besoin d’être aidé </a:t>
            </a:r>
            <a:r>
              <a:rPr lang="fr-FR" dirty="0"/>
              <a:t>à trouver son identité, son rôle, sa place</a:t>
            </a:r>
          </a:p>
          <a:p>
            <a:pPr marL="0" indent="0">
              <a:buNone/>
            </a:pPr>
            <a:endParaRPr lang="fr-FR" dirty="0"/>
          </a:p>
        </p:txBody>
      </p:sp>
    </p:spTree>
    <p:extLst>
      <p:ext uri="{BB962C8B-B14F-4D97-AF65-F5344CB8AC3E}">
        <p14:creationId xmlns:p14="http://schemas.microsoft.com/office/powerpoint/2010/main" val="15795317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807</Words>
  <Application>Microsoft Office PowerPoint</Application>
  <PresentationFormat>Grand écran</PresentationFormat>
  <Paragraphs>71</Paragraphs>
  <Slides>10</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Bell MT</vt:lpstr>
      <vt:lpstr>Calibri</vt:lpstr>
      <vt:lpstr>Calibri Light</vt:lpstr>
      <vt:lpstr>Eras Bold ITC</vt:lpstr>
      <vt:lpstr>Wingdings</vt:lpstr>
      <vt:lpstr>Thème Office</vt:lpstr>
      <vt:lpstr>Les ados,  les décoder pour ne pas les prendre frontalement</vt:lpstr>
      <vt:lpstr>Un petit retour en arrière…</vt:lpstr>
      <vt:lpstr>« L’adolescence »</vt:lpstr>
      <vt:lpstr>Interminable adolescence …</vt:lpstr>
      <vt:lpstr>Tel un homard</vt:lpstr>
      <vt:lpstr>Présentation PowerPoint</vt:lpstr>
      <vt:lpstr>Transformations biologiques mais pas que…</vt:lpstr>
      <vt:lpstr>Qui suis-je? Qui je veux être? Qui je serai?</vt:lpstr>
      <vt:lpstr>Mais enfin! Que veulent les ados!?</vt:lpstr>
      <vt:lpstr>Réellement là…? Ça veut dire quoi?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I-PEICC</dc:creator>
  <cp:lastModifiedBy>olivier iPEICC</cp:lastModifiedBy>
  <cp:revision>36</cp:revision>
  <cp:lastPrinted>2023-06-14T13:32:39Z</cp:lastPrinted>
  <dcterms:created xsi:type="dcterms:W3CDTF">2022-03-21T07:53:53Z</dcterms:created>
  <dcterms:modified xsi:type="dcterms:W3CDTF">2023-06-16T08:22:11Z</dcterms:modified>
</cp:coreProperties>
</file>