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71" r:id="rId2"/>
    <p:sldId id="278" r:id="rId3"/>
    <p:sldId id="302" r:id="rId4"/>
    <p:sldId id="332" r:id="rId5"/>
    <p:sldId id="297" r:id="rId6"/>
    <p:sldId id="313" r:id="rId7"/>
    <p:sldId id="303" r:id="rId8"/>
    <p:sldId id="335" r:id="rId9"/>
    <p:sldId id="311" r:id="rId10"/>
    <p:sldId id="317" r:id="rId11"/>
    <p:sldId id="318" r:id="rId12"/>
    <p:sldId id="312" r:id="rId13"/>
    <p:sldId id="290" r:id="rId14"/>
    <p:sldId id="291" r:id="rId15"/>
    <p:sldId id="339" r:id="rId16"/>
    <p:sldId id="340" r:id="rId17"/>
    <p:sldId id="341" r:id="rId18"/>
    <p:sldId id="342" r:id="rId19"/>
    <p:sldId id="343" r:id="rId20"/>
    <p:sldId id="355" r:id="rId21"/>
    <p:sldId id="344" r:id="rId22"/>
    <p:sldId id="345" r:id="rId23"/>
    <p:sldId id="347" r:id="rId24"/>
    <p:sldId id="348" r:id="rId25"/>
    <p:sldId id="351" r:id="rId26"/>
    <p:sldId id="349" r:id="rId27"/>
    <p:sldId id="354" r:id="rId28"/>
    <p:sldId id="352" r:id="rId29"/>
    <p:sldId id="294" r:id="rId30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RETTI, Nicolas (DJEPVA/SD1C)" initials="PN(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E4B66E-9AF0-4EAB-BA47-7D9D127801F4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65D5B-2B49-44C3-8F9F-F31B870DB12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977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65D5B-2B49-44C3-8F9F-F31B870DB12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297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16632"/>
            <a:ext cx="936103" cy="120195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32656"/>
            <a:ext cx="3385716" cy="593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07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76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82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216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17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914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531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24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82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15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243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1528C-81BC-4801-A71A-D5314114FECE}" type="datetimeFigureOut">
              <a:rPr lang="fr-FR" smtClean="0"/>
              <a:t>20/09/2021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5752B-7B4E-4936-896D-39699787AD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75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119627"/>
            <a:ext cx="2514600" cy="164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7485"/>
            <a:ext cx="8229600" cy="32403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4000" b="1" dirty="0" smtClean="0">
                <a:solidFill>
                  <a:schemeClr val="tx2">
                    <a:lumMod val="75000"/>
                  </a:schemeClr>
                </a:solidFill>
              </a:rPr>
              <a:t>EU </a:t>
            </a:r>
            <a:r>
              <a:rPr lang="fr-FR" sz="4000" b="1" dirty="0" err="1" smtClean="0">
                <a:solidFill>
                  <a:schemeClr val="tx2">
                    <a:lumMod val="75000"/>
                  </a:schemeClr>
                </a:solidFill>
              </a:rPr>
              <a:t>Youth</a:t>
            </a:r>
            <a:r>
              <a:rPr lang="fr-FR" sz="4000" b="1" dirty="0" smtClean="0">
                <a:solidFill>
                  <a:schemeClr val="tx2">
                    <a:lumMod val="75000"/>
                  </a:schemeClr>
                </a:solidFill>
              </a:rPr>
              <a:t> Dialogue</a:t>
            </a:r>
          </a:p>
          <a:p>
            <a:pPr marL="0" indent="0" algn="ctr">
              <a:buNone/>
            </a:pPr>
            <a:r>
              <a:rPr lang="fr-FR" sz="4000" b="1" dirty="0" err="1" smtClean="0">
                <a:solidFill>
                  <a:schemeClr val="tx2">
                    <a:lumMod val="75000"/>
                  </a:schemeClr>
                </a:solidFill>
              </a:rPr>
              <a:t>European</a:t>
            </a:r>
            <a:r>
              <a:rPr lang="fr-FR" sz="40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fr-FR" sz="4000" b="1" dirty="0" err="1" smtClean="0">
                <a:solidFill>
                  <a:schemeClr val="tx2">
                    <a:lumMod val="75000"/>
                  </a:schemeClr>
                </a:solidFill>
              </a:rPr>
              <a:t>Steering</a:t>
            </a:r>
            <a:r>
              <a:rPr lang="fr-FR" sz="4000" b="1" dirty="0" smtClean="0">
                <a:solidFill>
                  <a:schemeClr val="tx2">
                    <a:lumMod val="75000"/>
                  </a:schemeClr>
                </a:solidFill>
              </a:rPr>
              <a:t> Group Meeting</a:t>
            </a:r>
            <a:endParaRPr lang="fr-FR" b="1" u="sng" dirty="0" smtClean="0">
              <a:solidFill>
                <a:srgbClr val="FF0000"/>
              </a:solidFill>
            </a:endParaRPr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1371600" y="5013177"/>
            <a:ext cx="64008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800" dirty="0" smtClean="0"/>
              <a:t>21 </a:t>
            </a:r>
            <a:r>
              <a:rPr lang="fr-FR" sz="2800" dirty="0" err="1" smtClean="0"/>
              <a:t>September</a:t>
            </a:r>
            <a:r>
              <a:rPr lang="fr-FR" sz="2800" dirty="0" smtClean="0"/>
              <a:t> 2021</a:t>
            </a:r>
          </a:p>
          <a:p>
            <a:pPr marL="0" indent="0" algn="ctr">
              <a:buNone/>
            </a:pPr>
            <a:r>
              <a:rPr lang="fr-FR" sz="2800" dirty="0" smtClean="0"/>
              <a:t>Brussels</a:t>
            </a:r>
          </a:p>
        </p:txBody>
      </p:sp>
    </p:spTree>
    <p:extLst>
      <p:ext uri="{BB962C8B-B14F-4D97-AF65-F5344CB8AC3E}">
        <p14:creationId xmlns:p14="http://schemas.microsoft.com/office/powerpoint/2010/main" val="347952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dirty="0" smtClean="0">
                <a:solidFill>
                  <a:srgbClr val="1F497D"/>
                </a:solidFill>
                <a:ea typeface="+mn-ea"/>
                <a:cs typeface="+mn-cs"/>
              </a:rPr>
              <a:t/>
            </a:r>
            <a:br>
              <a:rPr lang="fr-FR" sz="3200" b="1" dirty="0" smtClean="0">
                <a:solidFill>
                  <a:srgbClr val="1F497D"/>
                </a:solidFill>
                <a:ea typeface="+mn-ea"/>
                <a:cs typeface="+mn-cs"/>
              </a:rPr>
            </a:b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(5)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>
              <a:buClr>
                <a:srgbClr val="C00000"/>
              </a:buClr>
              <a:buNone/>
            </a:pPr>
            <a:endParaRPr lang="en-US" sz="24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Functions and specific tasks in the European Steering Group :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Shared </a:t>
            </a:r>
            <a:r>
              <a:rPr lang="en-US" sz="2400" dirty="0">
                <a:solidFill>
                  <a:schemeClr val="tx2"/>
                </a:solidFill>
              </a:rPr>
              <a:t>responsibilities of all </a:t>
            </a:r>
            <a:r>
              <a:rPr lang="en-US" sz="2400" dirty="0" smtClean="0">
                <a:solidFill>
                  <a:schemeClr val="tx2"/>
                </a:solidFill>
              </a:rPr>
              <a:t>members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(same as the 8</a:t>
            </a:r>
            <a:r>
              <a:rPr lang="en-US" sz="2400" baseline="30000" dirty="0" smtClean="0">
                <a:solidFill>
                  <a:schemeClr val="tx2"/>
                </a:solidFill>
              </a:rPr>
              <a:t>th</a:t>
            </a:r>
            <a:r>
              <a:rPr lang="en-US" sz="2400" dirty="0" smtClean="0">
                <a:solidFill>
                  <a:schemeClr val="tx2"/>
                </a:solidFill>
              </a:rPr>
              <a:t> cycle)</a:t>
            </a:r>
            <a:endParaRPr lang="en-US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34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dirty="0" smtClean="0">
                <a:solidFill>
                  <a:srgbClr val="1F497D"/>
                </a:solidFill>
                <a:ea typeface="+mn-ea"/>
                <a:cs typeface="+mn-cs"/>
              </a:rPr>
              <a:t/>
            </a:r>
            <a:br>
              <a:rPr lang="fr-FR" sz="3200" b="1" dirty="0" smtClean="0">
                <a:solidFill>
                  <a:srgbClr val="1F497D"/>
                </a:solidFill>
                <a:ea typeface="+mn-ea"/>
                <a:cs typeface="+mn-cs"/>
              </a:rPr>
            </a:b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(6)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lvl="1" indent="0">
              <a:buClr>
                <a:srgbClr val="C00000"/>
              </a:buClr>
              <a:buNone/>
            </a:pPr>
            <a:endParaRPr lang="en-US" sz="24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Functions and specific tasks in the European Steering Group :</a:t>
            </a:r>
            <a:endParaRPr lang="en-US" sz="2400" dirty="0" smtClean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The Co-chairs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Secretariat of the European Steering </a:t>
            </a:r>
            <a:r>
              <a:rPr lang="en-US" sz="2400" dirty="0" smtClean="0">
                <a:solidFill>
                  <a:schemeClr val="tx2"/>
                </a:solidFill>
              </a:rPr>
              <a:t>Group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The Presidency/Trio Presidency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European Commission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European Youth Forum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National Youth </a:t>
            </a:r>
            <a:r>
              <a:rPr lang="en-US" sz="2400" dirty="0" smtClean="0">
                <a:solidFill>
                  <a:schemeClr val="tx2"/>
                </a:solidFill>
              </a:rPr>
              <a:t>Councils.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</a:rPr>
              <a:t>We will need to add the function of facilitators and experts, based on the call for identifying them.</a:t>
            </a:r>
            <a:endParaRPr lang="en-US" sz="2400" dirty="0">
              <a:solidFill>
                <a:srgbClr val="FF0000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565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(7)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Financing :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Costs of the ESG members and their tasks covered by the bodies or </a:t>
            </a:r>
            <a:r>
              <a:rPr lang="en-US" sz="2400" dirty="0" err="1" smtClean="0">
                <a:solidFill>
                  <a:schemeClr val="tx2"/>
                </a:solidFill>
              </a:rPr>
              <a:t>organisations</a:t>
            </a:r>
            <a:r>
              <a:rPr lang="en-US" sz="2400" dirty="0" smtClean="0">
                <a:solidFill>
                  <a:schemeClr val="tx2"/>
                </a:solidFill>
              </a:rPr>
              <a:t> represented by the ESG members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Costs of external experts and facilitators necessary services will be covered by the national authorities of the trio </a:t>
            </a:r>
            <a:r>
              <a:rPr lang="en-US" sz="2400" dirty="0" smtClean="0">
                <a:solidFill>
                  <a:schemeClr val="tx2"/>
                </a:solidFill>
              </a:rPr>
              <a:t>presidency, </a:t>
            </a:r>
            <a:r>
              <a:rPr lang="en-US" sz="2400" dirty="0" smtClean="0">
                <a:solidFill>
                  <a:srgbClr val="FF0000"/>
                </a:solidFill>
              </a:rPr>
              <a:t>funding allowing (need to be discussed);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Meeting costs will be covered by the hosting body.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Working methods :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Meetings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Communication : global communication strategy, online depository.</a:t>
            </a:r>
          </a:p>
        </p:txBody>
      </p:sp>
    </p:spTree>
    <p:extLst>
      <p:ext uri="{BB962C8B-B14F-4D97-AF65-F5344CB8AC3E}">
        <p14:creationId xmlns:p14="http://schemas.microsoft.com/office/powerpoint/2010/main" val="1516315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Exchange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the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European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Commission 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About various </a:t>
            </a:r>
            <a:r>
              <a:rPr lang="en-US" sz="2800" dirty="0">
                <a:solidFill>
                  <a:schemeClr val="tx2"/>
                </a:solidFill>
              </a:rPr>
              <a:t>concrete issues related to the implementation of the </a:t>
            </a:r>
            <a:r>
              <a:rPr lang="en-US" sz="2800" dirty="0" smtClean="0">
                <a:solidFill>
                  <a:schemeClr val="tx2"/>
                </a:solidFill>
              </a:rPr>
              <a:t>cycle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Questions about </a:t>
            </a:r>
            <a:r>
              <a:rPr lang="en-US" sz="2800" dirty="0" err="1" smtClean="0">
                <a:solidFill>
                  <a:schemeClr val="tx2"/>
                </a:solidFill>
              </a:rPr>
              <a:t>fundings</a:t>
            </a:r>
            <a:r>
              <a:rPr lang="en-US" sz="2800" dirty="0" smtClean="0">
                <a:solidFill>
                  <a:schemeClr val="tx2"/>
                </a:solidFill>
              </a:rPr>
              <a:t> for the presidency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Question about the EU </a:t>
            </a:r>
            <a:r>
              <a:rPr lang="en-US" sz="2800" dirty="0">
                <a:solidFill>
                  <a:schemeClr val="tx2"/>
                </a:solidFill>
              </a:rPr>
              <a:t>p</a:t>
            </a:r>
            <a:r>
              <a:rPr lang="en-US" sz="2800" dirty="0" smtClean="0">
                <a:solidFill>
                  <a:schemeClr val="tx2"/>
                </a:solidFill>
              </a:rPr>
              <a:t>olitical agenda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Question about the architecture of the cycle.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181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Implementation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phase of the cycle / Concept note of the 9th EUYD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Core </a:t>
            </a:r>
            <a:r>
              <a:rPr lang="en-US" sz="2800" dirty="0" smtClean="0">
                <a:solidFill>
                  <a:schemeClr val="tx2"/>
                </a:solidFill>
              </a:rPr>
              <a:t>Principles ;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Thematic </a:t>
            </a:r>
            <a:r>
              <a:rPr lang="en-US" sz="2800" dirty="0" smtClean="0">
                <a:solidFill>
                  <a:schemeClr val="tx2"/>
                </a:solidFill>
              </a:rPr>
              <a:t>framework ;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Overall architecture of the </a:t>
            </a:r>
            <a:r>
              <a:rPr lang="en-US" sz="2800" dirty="0" smtClean="0">
                <a:solidFill>
                  <a:schemeClr val="tx2"/>
                </a:solidFill>
              </a:rPr>
              <a:t>cycle ;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Outcomes </a:t>
            </a:r>
            <a:r>
              <a:rPr lang="en-US" sz="2800" dirty="0" smtClean="0">
                <a:solidFill>
                  <a:schemeClr val="tx2"/>
                </a:solidFill>
              </a:rPr>
              <a:t>expected.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681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Core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Principles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Cooperation ;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Youth Lead Process ;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Impact ;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Sustainability and inclusion.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2080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Thematic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framework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(1/2)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Youth Goal #10 Sustainable Green Europe and Youth Goal #3 Inclusive Societies </a:t>
            </a:r>
            <a:r>
              <a:rPr lang="en-US" sz="2800" dirty="0" smtClean="0">
                <a:solidFill>
                  <a:schemeClr val="tx2"/>
                </a:solidFill>
              </a:rPr>
              <a:t>;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Motto </a:t>
            </a:r>
            <a:r>
              <a:rPr lang="en-US" sz="2800" dirty="0">
                <a:solidFill>
                  <a:schemeClr val="tx2"/>
                </a:solidFill>
              </a:rPr>
              <a:t>: “Engaging together for a sustainable and inclusive Europe”;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Two aims : “Achieving </a:t>
            </a:r>
            <a:r>
              <a:rPr lang="en-US" sz="2800" dirty="0">
                <a:solidFill>
                  <a:schemeClr val="tx2"/>
                </a:solidFill>
              </a:rPr>
              <a:t>a society in which all young people are environmentally active, educated and able to make a difference in their everyday lives” and “Enabling and ensuring the inclusion of all young people in society</a:t>
            </a:r>
            <a:r>
              <a:rPr lang="en-US" sz="2800" dirty="0" smtClean="0">
                <a:solidFill>
                  <a:schemeClr val="tx2"/>
                </a:solidFill>
              </a:rPr>
              <a:t>”.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922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Thematic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framework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(2/2)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Climate change and the environment remain at the top on the list of priorities for young people in </a:t>
            </a:r>
            <a:r>
              <a:rPr lang="en-US" sz="2800" dirty="0" smtClean="0">
                <a:solidFill>
                  <a:schemeClr val="tx2"/>
                </a:solidFill>
              </a:rPr>
              <a:t>Europe ;</a:t>
            </a:r>
            <a:endParaRPr lang="en-US" sz="24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Major European </a:t>
            </a:r>
            <a:r>
              <a:rPr lang="en-US" sz="2800" dirty="0" err="1">
                <a:solidFill>
                  <a:schemeClr val="tx2"/>
                </a:solidFill>
              </a:rPr>
              <a:t>Programmes</a:t>
            </a:r>
            <a:r>
              <a:rPr lang="en-US" sz="2800" dirty="0">
                <a:solidFill>
                  <a:schemeClr val="tx2"/>
                </a:solidFill>
              </a:rPr>
              <a:t> have been launched recently to fight climate change and </a:t>
            </a:r>
            <a:r>
              <a:rPr lang="en-US" sz="2800" dirty="0" err="1">
                <a:solidFill>
                  <a:schemeClr val="tx2"/>
                </a:solidFill>
              </a:rPr>
              <a:t>environnemental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degradation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Global </a:t>
            </a:r>
            <a:r>
              <a:rPr lang="en-US" sz="2800" dirty="0">
                <a:solidFill>
                  <a:schemeClr val="tx2"/>
                </a:solidFill>
              </a:rPr>
              <a:t>approach is key and will be collectively addressed within 18 months period of the </a:t>
            </a:r>
            <a:r>
              <a:rPr lang="en-US" sz="2800" dirty="0" smtClean="0">
                <a:solidFill>
                  <a:schemeClr val="tx2"/>
                </a:solidFill>
              </a:rPr>
              <a:t>cycle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Sustainable development goals cannot be achieved without involving every young </a:t>
            </a:r>
            <a:r>
              <a:rPr lang="en-US" sz="2800" dirty="0" smtClean="0">
                <a:solidFill>
                  <a:schemeClr val="tx2"/>
                </a:solidFill>
              </a:rPr>
              <a:t>person, even the ones with less opportunities, </a:t>
            </a:r>
            <a:r>
              <a:rPr lang="en-US" sz="2800" dirty="0">
                <a:solidFill>
                  <a:schemeClr val="tx2"/>
                </a:solidFill>
              </a:rPr>
              <a:t>and </a:t>
            </a:r>
            <a:r>
              <a:rPr lang="en-US" sz="2800" dirty="0" err="1">
                <a:solidFill>
                  <a:schemeClr val="tx2"/>
                </a:solidFill>
              </a:rPr>
              <a:t>realising</a:t>
            </a:r>
            <a:r>
              <a:rPr lang="en-US" sz="2800" dirty="0">
                <a:solidFill>
                  <a:schemeClr val="tx2"/>
                </a:solidFill>
              </a:rPr>
              <a:t> their </a:t>
            </a:r>
            <a:r>
              <a:rPr lang="en-US" sz="2800" dirty="0" smtClean="0">
                <a:solidFill>
                  <a:schemeClr val="tx2"/>
                </a:solidFill>
              </a:rPr>
              <a:t>rights </a:t>
            </a:r>
            <a:r>
              <a:rPr lang="en-US" sz="2800" dirty="0" smtClean="0">
                <a:solidFill>
                  <a:schemeClr val="tx2"/>
                </a:solidFill>
              </a:rPr>
              <a:t>;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762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Overall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architecture of the cycle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Overview of the process ;</a:t>
            </a:r>
            <a:endParaRPr lang="en-US" sz="24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EU Youth Conferences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Survey </a:t>
            </a:r>
            <a:r>
              <a:rPr lang="en-US" sz="2800" dirty="0">
                <a:solidFill>
                  <a:schemeClr val="tx2"/>
                </a:solidFill>
              </a:rPr>
              <a:t>and qualitative consultation and implementation phase </a:t>
            </a:r>
            <a:r>
              <a:rPr lang="en-US" sz="2800" dirty="0" smtClean="0">
                <a:solidFill>
                  <a:schemeClr val="tx2"/>
                </a:solidFill>
              </a:rPr>
              <a:t>reporting.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252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Overview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of the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process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3 phases and consequent steps 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The design of the cycle :</a:t>
            </a:r>
          </a:p>
          <a:p>
            <a:pPr lvl="2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Step 1 : </a:t>
            </a:r>
            <a:r>
              <a:rPr lang="en-US" sz="2000" dirty="0" smtClean="0">
                <a:solidFill>
                  <a:schemeClr val="tx2"/>
                </a:solidFill>
              </a:rPr>
              <a:t>acculturation/streamlining </a:t>
            </a:r>
            <a:r>
              <a:rPr lang="en-US" sz="2000" dirty="0" smtClean="0">
                <a:solidFill>
                  <a:schemeClr val="tx2"/>
                </a:solidFill>
              </a:rPr>
              <a:t>and exploration phase of the topic ;</a:t>
            </a:r>
          </a:p>
          <a:p>
            <a:pPr lvl="2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Step 2 : </a:t>
            </a:r>
            <a:r>
              <a:rPr lang="en-US" sz="2000" dirty="0">
                <a:solidFill>
                  <a:schemeClr val="tx2"/>
                </a:solidFill>
              </a:rPr>
              <a:t>Proposition on the dialogue activities and starting implementation </a:t>
            </a:r>
            <a:r>
              <a:rPr lang="en-US" sz="2000" dirty="0" smtClean="0">
                <a:solidFill>
                  <a:schemeClr val="tx2"/>
                </a:solidFill>
              </a:rPr>
              <a:t>activities</a:t>
            </a:r>
            <a:r>
              <a:rPr lang="en-US" sz="2000" dirty="0" smtClean="0">
                <a:solidFill>
                  <a:schemeClr val="tx2"/>
                </a:solidFill>
              </a:rPr>
              <a:t>;</a:t>
            </a:r>
            <a:endParaRPr lang="en-US" sz="2000" dirty="0" smtClean="0">
              <a:solidFill>
                <a:schemeClr val="tx2"/>
              </a:solidFill>
            </a:endParaRPr>
          </a:p>
          <a:p>
            <a:pPr lvl="2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chemeClr val="tx2"/>
                </a:solidFill>
              </a:rPr>
              <a:t>Step 3 : </a:t>
            </a:r>
            <a:r>
              <a:rPr lang="en-GB" sz="2000" dirty="0">
                <a:solidFill>
                  <a:schemeClr val="tx2"/>
                </a:solidFill>
              </a:rPr>
              <a:t>Reflecting on implementation activities (where applicable continuing the implementation), feedback and planning the follow-up process </a:t>
            </a:r>
            <a:endParaRPr lang="en-GB" sz="20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04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sz="4000" b="1" dirty="0" smtClean="0">
                <a:solidFill>
                  <a:schemeClr val="tx2"/>
                </a:solidFill>
              </a:rPr>
              <a:t>Agenda</a:t>
            </a:r>
            <a:endParaRPr lang="fr-FR" sz="4000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085382"/>
              </p:ext>
            </p:extLst>
          </p:nvPr>
        </p:nvGraphicFramePr>
        <p:xfrm>
          <a:off x="457200" y="908720"/>
          <a:ext cx="8229600" cy="57827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2163">
                  <a:extLst>
                    <a:ext uri="{9D8B030D-6E8A-4147-A177-3AD203B41FA5}">
                      <a16:colId xmlns:a16="http://schemas.microsoft.com/office/drawing/2014/main" val="1134909167"/>
                    </a:ext>
                  </a:extLst>
                </a:gridCol>
                <a:gridCol w="6817437">
                  <a:extLst>
                    <a:ext uri="{9D8B030D-6E8A-4147-A177-3AD203B41FA5}">
                      <a16:colId xmlns:a16="http://schemas.microsoft.com/office/drawing/2014/main" val="1098264799"/>
                    </a:ext>
                  </a:extLst>
                </a:gridCol>
              </a:tblGrid>
              <a:tr h="2289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 dirty="0">
                          <a:effectLst/>
                        </a:rPr>
                        <a:t>Time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 dirty="0">
                          <a:effectLst/>
                        </a:rPr>
                        <a:t>Programme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486526"/>
                  </a:ext>
                </a:extLst>
              </a:tr>
              <a:tr h="11027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fr-FR" sz="1700" dirty="0">
                          <a:effectLst/>
                        </a:rPr>
                        <a:t>10:00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 dirty="0">
                          <a:effectLst/>
                        </a:rPr>
                        <a:t>Welcome &amp; Introduction</a:t>
                      </a:r>
                      <a:endParaRPr lang="fr-FR" sz="17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+mj-lt"/>
                        <a:buAutoNum type="alphaLcParenR"/>
                      </a:pPr>
                      <a:r>
                        <a:rPr lang="en-GB" sz="1700" dirty="0">
                          <a:effectLst/>
                        </a:rPr>
                        <a:t>Opening speeches </a:t>
                      </a:r>
                      <a:endParaRPr lang="fr-FR" sz="17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+mj-lt"/>
                        <a:buAutoNum type="alphaLcParenR"/>
                      </a:pPr>
                      <a:r>
                        <a:rPr lang="en-GB" sz="1700" dirty="0">
                          <a:effectLst/>
                        </a:rPr>
                        <a:t>Tour de table : opening words and introduction of participants</a:t>
                      </a:r>
                      <a:endParaRPr lang="fr-FR" sz="1700" dirty="0">
                        <a:effectLst/>
                      </a:endParaRP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300"/>
                        </a:spcAft>
                        <a:buFont typeface="+mj-lt"/>
                        <a:buAutoNum type="alphaLcParenR"/>
                      </a:pPr>
                      <a:r>
                        <a:rPr lang="en-GB" sz="1700" dirty="0">
                          <a:effectLst/>
                        </a:rPr>
                        <a:t>Adoption of Agenda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1097296"/>
                  </a:ext>
                </a:extLst>
              </a:tr>
              <a:tr h="6448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>
                          <a:effectLst/>
                        </a:rPr>
                        <a:t>10:30</a:t>
                      </a:r>
                      <a:endParaRPr lang="fr-F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Setting up the </a:t>
                      </a:r>
                      <a:r>
                        <a:rPr lang="en-GB" sz="1700" dirty="0" smtClean="0">
                          <a:effectLst/>
                        </a:rPr>
                        <a:t>ESG</a:t>
                      </a:r>
                      <a:endParaRPr lang="fr-FR" sz="1700" dirty="0" smtClean="0">
                        <a:effectLst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 smtClean="0">
                          <a:effectLst/>
                        </a:rPr>
                        <a:t>Discussion </a:t>
                      </a:r>
                      <a:r>
                        <a:rPr lang="en-GB" sz="1700" dirty="0">
                          <a:effectLst/>
                        </a:rPr>
                        <a:t>of ESG Draft Working Document for the 9e </a:t>
                      </a:r>
                      <a:r>
                        <a:rPr lang="en-GB" sz="1700" dirty="0" smtClean="0">
                          <a:effectLst/>
                        </a:rPr>
                        <a:t>cycle</a:t>
                      </a:r>
                      <a:endParaRPr lang="fr-FR" sz="17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2571784"/>
                  </a:ext>
                </a:extLst>
              </a:tr>
              <a:tr h="4721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>
                          <a:effectLst/>
                        </a:rPr>
                        <a:t>11:45</a:t>
                      </a:r>
                      <a:endParaRPr lang="fr-F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 dirty="0">
                          <a:effectLst/>
                        </a:rPr>
                        <a:t>Exchanges with the Commission on various concrete issues related to the implementation of the cycle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3977902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>
                          <a:effectLst/>
                        </a:rPr>
                        <a:t>12:30</a:t>
                      </a:r>
                      <a:endParaRPr lang="fr-F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Lunch (self-payment)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5976070"/>
                  </a:ext>
                </a:extLst>
              </a:tr>
              <a:tr h="14449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>
                          <a:effectLst/>
                        </a:rPr>
                        <a:t>14:00</a:t>
                      </a:r>
                      <a:endParaRPr lang="fr-F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Implementation phase of the cycle / Concept note of the 9th EUYD</a:t>
                      </a:r>
                      <a:endParaRPr lang="fr-FR" sz="1700" dirty="0">
                        <a:effectLst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 smtClean="0">
                          <a:effectLst/>
                        </a:rPr>
                        <a:t>Core </a:t>
                      </a:r>
                      <a:r>
                        <a:rPr lang="en-GB" sz="1700" dirty="0">
                          <a:effectLst/>
                        </a:rPr>
                        <a:t>Principles</a:t>
                      </a:r>
                      <a:endParaRPr lang="fr-FR" sz="1700" dirty="0">
                        <a:effectLst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 smtClean="0">
                          <a:effectLst/>
                        </a:rPr>
                        <a:t>Thematic </a:t>
                      </a:r>
                      <a:r>
                        <a:rPr lang="en-GB" sz="1700" dirty="0">
                          <a:effectLst/>
                        </a:rPr>
                        <a:t>framework</a:t>
                      </a:r>
                      <a:endParaRPr lang="fr-FR" sz="1700" dirty="0">
                        <a:effectLst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 smtClean="0">
                          <a:effectLst/>
                        </a:rPr>
                        <a:t>Overall </a:t>
                      </a:r>
                      <a:r>
                        <a:rPr lang="en-GB" sz="1700" dirty="0">
                          <a:effectLst/>
                        </a:rPr>
                        <a:t>architecture of the </a:t>
                      </a:r>
                      <a:r>
                        <a:rPr lang="en-GB" sz="1700" dirty="0" smtClean="0">
                          <a:effectLst/>
                        </a:rPr>
                        <a:t>cycle</a:t>
                      </a:r>
                      <a:endParaRPr lang="fr-FR" sz="1700" dirty="0" smtClean="0">
                        <a:effectLst/>
                      </a:endParaRPr>
                    </a:p>
                    <a:p>
                      <a:pPr marL="285750" indent="-28575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 smtClean="0">
                          <a:effectLst/>
                        </a:rPr>
                        <a:t>Outcomes expected</a:t>
                      </a:r>
                      <a:endParaRPr lang="fr-FR" sz="17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2210409"/>
                  </a:ext>
                </a:extLst>
              </a:tr>
              <a:tr h="6857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en-GB" sz="1700">
                          <a:effectLst/>
                        </a:rPr>
                        <a:t>16:00</a:t>
                      </a:r>
                      <a:endParaRPr lang="fr-FR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Next steps for the ESG and wrapping up</a:t>
                      </a:r>
                      <a:endParaRPr lang="fr-FR" sz="1700" dirty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>
                          <a:effectLst/>
                        </a:rPr>
                        <a:t>Calendar of upcoming </a:t>
                      </a:r>
                      <a:r>
                        <a:rPr lang="en-GB" sz="1700" dirty="0" smtClean="0">
                          <a:effectLst/>
                        </a:rPr>
                        <a:t>meetings</a:t>
                      </a:r>
                      <a:endParaRPr lang="fr-FR" sz="1700" dirty="0" smtClean="0">
                        <a:effectLst/>
                      </a:endParaRPr>
                    </a:p>
                    <a:p>
                      <a:pPr marL="285750" lvl="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700" dirty="0" smtClean="0">
                          <a:effectLst/>
                        </a:rPr>
                        <a:t>List </a:t>
                      </a:r>
                      <a:r>
                        <a:rPr lang="en-GB" sz="1700" dirty="0">
                          <a:effectLst/>
                        </a:rPr>
                        <a:t>of documents to produce by the ESG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8728066"/>
                  </a:ext>
                </a:extLst>
              </a:tr>
              <a:tr h="2289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lang="fr-FR" sz="1700" dirty="0">
                          <a:effectLst/>
                        </a:rPr>
                        <a:t>17:00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700" dirty="0">
                          <a:effectLst/>
                        </a:rPr>
                        <a:t>End of the meeting</a:t>
                      </a:r>
                      <a:endParaRPr lang="fr-FR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3602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08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85964"/>
            <a:ext cx="8124395" cy="609329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480769" y="116632"/>
            <a:ext cx="22419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 err="1">
                <a:solidFill>
                  <a:srgbClr val="1F497D"/>
                </a:solidFill>
              </a:rPr>
              <a:t>Overview</a:t>
            </a:r>
            <a:r>
              <a:rPr lang="fr-FR" b="1" u="sng" dirty="0">
                <a:solidFill>
                  <a:srgbClr val="1F497D"/>
                </a:solidFill>
              </a:rPr>
              <a:t> of the cycle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84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EU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Youth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Conferences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(1/2)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Upcoming events :</a:t>
            </a:r>
            <a:endParaRPr lang="en-US" sz="28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first one in Strasbourg from 24 to 26 January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second one in Czech Republic in July 2022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third and last one in Sweden in March 2023.</a:t>
            </a:r>
          </a:p>
        </p:txBody>
      </p:sp>
    </p:spTree>
    <p:extLst>
      <p:ext uri="{BB962C8B-B14F-4D97-AF65-F5344CB8AC3E}">
        <p14:creationId xmlns:p14="http://schemas.microsoft.com/office/powerpoint/2010/main" val="136063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EU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Youth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Conferences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(2/2)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The overall expected outputs of the three EU Youth Conferences during the 9th </a:t>
            </a:r>
            <a:r>
              <a:rPr lang="en-US" sz="2800" dirty="0" smtClean="0">
                <a:solidFill>
                  <a:schemeClr val="tx2"/>
                </a:solidFill>
              </a:rPr>
              <a:t>cycle :</a:t>
            </a:r>
            <a:endParaRPr lang="en-US" sz="28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contribute </a:t>
            </a:r>
            <a:r>
              <a:rPr lang="en-US" sz="2400" dirty="0">
                <a:solidFill>
                  <a:schemeClr val="tx2"/>
                </a:solidFill>
              </a:rPr>
              <a:t>to shaping the dialogue process of the 9th </a:t>
            </a:r>
            <a:r>
              <a:rPr lang="en-US" sz="2400" dirty="0" smtClean="0">
                <a:solidFill>
                  <a:schemeClr val="tx2"/>
                </a:solidFill>
              </a:rPr>
              <a:t>cycle 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channel </a:t>
            </a:r>
            <a:r>
              <a:rPr lang="en-US" sz="2400" dirty="0">
                <a:solidFill>
                  <a:schemeClr val="tx2"/>
                </a:solidFill>
              </a:rPr>
              <a:t>young persons’ </a:t>
            </a:r>
            <a:r>
              <a:rPr lang="en-US" sz="2400" dirty="0" smtClean="0">
                <a:solidFill>
                  <a:schemeClr val="tx2"/>
                </a:solidFill>
              </a:rPr>
              <a:t>demands</a:t>
            </a:r>
            <a:r>
              <a:rPr lang="en-US" sz="2400" dirty="0" smtClean="0">
                <a:solidFill>
                  <a:srgbClr val="FF0000"/>
                </a:solidFill>
              </a:rPr>
              <a:t>/perceptions</a:t>
            </a:r>
            <a:r>
              <a:rPr lang="en-US" sz="2400" dirty="0" smtClean="0">
                <a:solidFill>
                  <a:schemeClr val="tx2"/>
                </a:solidFill>
              </a:rPr>
              <a:t>, </a:t>
            </a:r>
            <a:r>
              <a:rPr lang="en-US" sz="2400" dirty="0">
                <a:solidFill>
                  <a:schemeClr val="tx2"/>
                </a:solidFill>
              </a:rPr>
              <a:t>thoughts and ideas and feed into the Council documents of the Education, Youth, Culture and Sport </a:t>
            </a:r>
            <a:r>
              <a:rPr lang="en-US" sz="2400" dirty="0" smtClean="0">
                <a:solidFill>
                  <a:schemeClr val="tx2"/>
                </a:solidFill>
              </a:rPr>
              <a:t>Council 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deliver </a:t>
            </a:r>
            <a:r>
              <a:rPr lang="en-US" sz="2400" dirty="0">
                <a:solidFill>
                  <a:schemeClr val="tx2"/>
                </a:solidFill>
              </a:rPr>
              <a:t>young persons’ </a:t>
            </a:r>
            <a:r>
              <a:rPr lang="en-US" sz="2400" dirty="0" smtClean="0">
                <a:solidFill>
                  <a:schemeClr val="tx2"/>
                </a:solidFill>
              </a:rPr>
              <a:t>demands</a:t>
            </a:r>
            <a:r>
              <a:rPr lang="en-US" sz="2400" dirty="0" smtClean="0">
                <a:solidFill>
                  <a:srgbClr val="FF0000"/>
                </a:solidFill>
              </a:rPr>
              <a:t>/perceptions</a:t>
            </a:r>
            <a:r>
              <a:rPr lang="en-US" sz="2400" dirty="0" smtClean="0">
                <a:solidFill>
                  <a:schemeClr val="tx2"/>
                </a:solidFill>
              </a:rPr>
              <a:t>, </a:t>
            </a:r>
            <a:r>
              <a:rPr lang="en-US" sz="2400" dirty="0">
                <a:solidFill>
                  <a:schemeClr val="tx2"/>
                </a:solidFill>
              </a:rPr>
              <a:t>thoughts and ideas to decision-makers both at the EU-level, at local and at national level in the Member States in the form of Youth Actions on how to implement the relevant European Youth </a:t>
            </a:r>
            <a:r>
              <a:rPr lang="en-US" sz="2400" dirty="0" smtClean="0">
                <a:solidFill>
                  <a:schemeClr val="tx2"/>
                </a:solidFill>
              </a:rPr>
              <a:t>Goals 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further </a:t>
            </a:r>
            <a:r>
              <a:rPr lang="en-US" sz="2400" dirty="0">
                <a:solidFill>
                  <a:schemeClr val="tx2"/>
                </a:solidFill>
              </a:rPr>
              <a:t>develop and improve the governance and the overall implementation of  the EU Youth Dialogue </a:t>
            </a:r>
            <a:r>
              <a:rPr lang="en-US" sz="2400" dirty="0" smtClean="0">
                <a:solidFill>
                  <a:schemeClr val="tx2"/>
                </a:solidFill>
              </a:rPr>
              <a:t>process.</a:t>
            </a:r>
            <a:endParaRPr lang="en-US" sz="20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0248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Survey and qualitative consultation and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implementation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phase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reporting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FF0000"/>
                </a:solidFill>
              </a:rPr>
              <a:t>This part of the document has to be discussed</a:t>
            </a:r>
            <a:r>
              <a:rPr lang="en-US" sz="2800" dirty="0" smtClean="0">
                <a:solidFill>
                  <a:srgbClr val="FF0000"/>
                </a:solidFill>
              </a:rPr>
              <a:t>.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FF0000"/>
                </a:solidFill>
              </a:rPr>
              <a:t>Should the </a:t>
            </a:r>
            <a:r>
              <a:rPr lang="en-US" sz="2800" dirty="0">
                <a:solidFill>
                  <a:srgbClr val="FF0000"/>
                </a:solidFill>
              </a:rPr>
              <a:t>9th cycle of the EU Youth Dialogue </a:t>
            </a:r>
            <a:r>
              <a:rPr lang="en-US" sz="2800" dirty="0" smtClean="0">
                <a:solidFill>
                  <a:srgbClr val="FF0000"/>
                </a:solidFill>
              </a:rPr>
              <a:t>follow </a:t>
            </a:r>
            <a:r>
              <a:rPr lang="en-US" sz="2800" dirty="0" smtClean="0">
                <a:solidFill>
                  <a:srgbClr val="FF0000"/>
                </a:solidFill>
              </a:rPr>
              <a:t>or not </a:t>
            </a:r>
            <a:r>
              <a:rPr lang="en-US" sz="2800" dirty="0" smtClean="0">
                <a:solidFill>
                  <a:srgbClr val="FF0000"/>
                </a:solidFill>
              </a:rPr>
              <a:t>the </a:t>
            </a:r>
            <a:r>
              <a:rPr lang="en-US" sz="2800" dirty="0">
                <a:solidFill>
                  <a:srgbClr val="FF0000"/>
                </a:solidFill>
              </a:rPr>
              <a:t>same </a:t>
            </a:r>
            <a:r>
              <a:rPr lang="en-US" sz="2800" dirty="0" err="1" smtClean="0">
                <a:solidFill>
                  <a:srgbClr val="FF0000"/>
                </a:solidFill>
              </a:rPr>
              <a:t>organisation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as the 8th </a:t>
            </a:r>
            <a:r>
              <a:rPr lang="en-US" sz="2800" dirty="0" smtClean="0">
                <a:solidFill>
                  <a:srgbClr val="FF0000"/>
                </a:solidFill>
              </a:rPr>
              <a:t>cycle for the consultation. 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</a:rPr>
              <a:t> Suggestion to change the </a:t>
            </a:r>
            <a:r>
              <a:rPr lang="en-US" sz="2400" dirty="0">
                <a:solidFill>
                  <a:srgbClr val="FF0000"/>
                </a:solidFill>
              </a:rPr>
              <a:t>timeframe for the consultation period is extended to allow for more time to compile results </a:t>
            </a:r>
            <a:r>
              <a:rPr lang="en-US" sz="2400" dirty="0" smtClean="0">
                <a:solidFill>
                  <a:srgbClr val="FF0000"/>
                </a:solidFill>
              </a:rPr>
              <a:t>at the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national level</a:t>
            </a:r>
            <a:r>
              <a:rPr lang="en-US" sz="2400" dirty="0" smtClean="0">
                <a:solidFill>
                  <a:srgbClr val="FF0000"/>
                </a:solidFill>
              </a:rPr>
              <a:t>. Suggestion that the consultation should last at least six months.</a:t>
            </a:r>
          </a:p>
          <a:p>
            <a:pPr lvl="1" algn="just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</a:rPr>
              <a:t>Question on whether or not having a centralized or decentralized consultation. Feedback from 8</a:t>
            </a:r>
            <a:r>
              <a:rPr lang="en-US" sz="2400" baseline="30000" dirty="0" smtClean="0">
                <a:solidFill>
                  <a:srgbClr val="FF0000"/>
                </a:solidFill>
              </a:rPr>
              <a:t>th</a:t>
            </a:r>
            <a:r>
              <a:rPr lang="en-US" sz="2400" dirty="0" smtClean="0">
                <a:solidFill>
                  <a:srgbClr val="FF0000"/>
                </a:solidFill>
              </a:rPr>
              <a:t> cycle would be useful.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402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Outcomes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expected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en-US" sz="2500" dirty="0">
                <a:solidFill>
                  <a:schemeClr val="tx2"/>
                </a:solidFill>
              </a:rPr>
              <a:t>The implementation of the European Youth Goals #10 and #3 will be reflected as results of the 9th cycle in different areas and on local, regional, national and European </a:t>
            </a:r>
            <a:r>
              <a:rPr lang="en-US" sz="2500" dirty="0" smtClean="0">
                <a:solidFill>
                  <a:schemeClr val="tx2"/>
                </a:solidFill>
              </a:rPr>
              <a:t>levels</a:t>
            </a:r>
            <a:r>
              <a:rPr lang="en-US" sz="2500" dirty="0">
                <a:solidFill>
                  <a:schemeClr val="tx2"/>
                </a:solidFill>
              </a:rPr>
              <a:t> </a:t>
            </a:r>
            <a:r>
              <a:rPr lang="en-US" sz="2500" dirty="0" smtClean="0">
                <a:solidFill>
                  <a:schemeClr val="tx2"/>
                </a:solidFill>
              </a:rPr>
              <a:t>: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en-US" sz="2500" dirty="0" err="1">
                <a:solidFill>
                  <a:schemeClr val="tx2"/>
                </a:solidFill>
              </a:rPr>
              <a:t>Realising</a:t>
            </a:r>
            <a:r>
              <a:rPr lang="en-US" sz="2500" dirty="0">
                <a:solidFill>
                  <a:schemeClr val="tx2"/>
                </a:solidFill>
              </a:rPr>
              <a:t> the European Youth Goals #10 and #</a:t>
            </a:r>
            <a:r>
              <a:rPr lang="en-US" sz="2500" dirty="0" smtClean="0">
                <a:solidFill>
                  <a:schemeClr val="tx2"/>
                </a:solidFill>
              </a:rPr>
              <a:t>3 : </a:t>
            </a:r>
            <a:r>
              <a:rPr lang="en-US" sz="2500" dirty="0">
                <a:solidFill>
                  <a:schemeClr val="tx2"/>
                </a:solidFill>
              </a:rPr>
              <a:t>concrete proposals, actions, tools and good </a:t>
            </a:r>
            <a:r>
              <a:rPr lang="en-US" sz="2500" dirty="0" smtClean="0">
                <a:solidFill>
                  <a:schemeClr val="tx2"/>
                </a:solidFill>
              </a:rPr>
              <a:t>practices ;</a:t>
            </a:r>
          </a:p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en-US" sz="2500" dirty="0">
                <a:solidFill>
                  <a:schemeClr val="tx2"/>
                </a:solidFill>
              </a:rPr>
              <a:t>Inputting in the work of the Council of the </a:t>
            </a:r>
            <a:r>
              <a:rPr lang="en-US" sz="2500" dirty="0" smtClean="0">
                <a:solidFill>
                  <a:schemeClr val="tx2"/>
                </a:solidFill>
              </a:rPr>
              <a:t>EU </a:t>
            </a:r>
            <a:endParaRPr lang="en-US" sz="2500" dirty="0">
              <a:solidFill>
                <a:schemeClr val="tx2"/>
              </a:solidFill>
            </a:endParaRPr>
          </a:p>
          <a:p>
            <a:pPr marL="514350" indent="-514350">
              <a:buClr>
                <a:srgbClr val="C00000"/>
              </a:buClr>
              <a:buFont typeface="+mj-lt"/>
              <a:buAutoNum type="arabicPeriod"/>
            </a:pPr>
            <a:r>
              <a:rPr lang="en-US" sz="2500" dirty="0" smtClean="0">
                <a:solidFill>
                  <a:schemeClr val="tx2"/>
                </a:solidFill>
              </a:rPr>
              <a:t>Contributing </a:t>
            </a:r>
            <a:r>
              <a:rPr lang="en-US" sz="2500" dirty="0">
                <a:solidFill>
                  <a:schemeClr val="tx2"/>
                </a:solidFill>
              </a:rPr>
              <a:t>to shaping political demands for identifying the problems to be resolved, as well as possible solutions and the respective ways to find possible solutions beyond the youth </a:t>
            </a:r>
            <a:r>
              <a:rPr lang="en-US" sz="2500" dirty="0" smtClean="0">
                <a:solidFill>
                  <a:schemeClr val="tx2"/>
                </a:solidFill>
              </a:rPr>
              <a:t>sector</a:t>
            </a:r>
            <a:endParaRPr lang="en-US" sz="2500" i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44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u="sng" dirty="0">
                <a:solidFill>
                  <a:srgbClr val="1F497D"/>
                </a:solidFill>
                <a:ea typeface="+mn-ea"/>
                <a:cs typeface="+mn-cs"/>
              </a:rPr>
              <a:t>Next steps for the ESG and wrapping up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C00000"/>
              </a:buClr>
              <a:buNone/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Calendar of upcoming </a:t>
            </a:r>
            <a:r>
              <a:rPr lang="en-US" sz="2800" dirty="0" smtClean="0">
                <a:solidFill>
                  <a:schemeClr val="tx2"/>
                </a:solidFill>
              </a:rPr>
              <a:t>meetings ;</a:t>
            </a:r>
            <a:endParaRPr lang="en-US" sz="2800" dirty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List of documents to produce by the </a:t>
            </a:r>
            <a:r>
              <a:rPr lang="en-US" sz="2800" dirty="0" smtClean="0">
                <a:solidFill>
                  <a:schemeClr val="tx2"/>
                </a:solidFill>
              </a:rPr>
              <a:t>ESG.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941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List of documents to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produce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by the ESG (1/2)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500" dirty="0" smtClean="0">
                <a:solidFill>
                  <a:schemeClr val="tx2"/>
                </a:solidFill>
              </a:rPr>
              <a:t>Cycle documentation :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2"/>
                </a:solidFill>
              </a:rPr>
              <a:t>Explanatory note EUYD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500" dirty="0" smtClean="0">
                <a:solidFill>
                  <a:schemeClr val="tx2"/>
                </a:solidFill>
              </a:rPr>
              <a:t>ESG </a:t>
            </a:r>
            <a:endParaRPr lang="en-US" sz="2500" dirty="0" smtClean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2"/>
                </a:solidFill>
              </a:rPr>
              <a:t>ESG Draft Working Document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2"/>
                </a:solidFill>
              </a:rPr>
              <a:t>Call for researcher</a:t>
            </a:r>
            <a:r>
              <a:rPr lang="en-US" sz="2100" dirty="0" smtClean="0">
                <a:solidFill>
                  <a:schemeClr val="tx2"/>
                </a:solidFill>
              </a:rPr>
              <a:t>: </a:t>
            </a:r>
            <a:r>
              <a:rPr lang="en-US" sz="2100" dirty="0" smtClean="0">
                <a:solidFill>
                  <a:schemeClr val="tx2"/>
                </a:solidFill>
              </a:rPr>
              <a:t>background information, nature of the task, competences required, application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900" dirty="0" smtClean="0">
                <a:solidFill>
                  <a:schemeClr val="tx2"/>
                </a:solidFill>
              </a:rPr>
              <a:t>Conferences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2"/>
                </a:solidFill>
              </a:rPr>
              <a:t>Additional Tools and Guidance For Facilitating Online Events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2"/>
                </a:solidFill>
              </a:rPr>
              <a:t>Example participant monitoring </a:t>
            </a:r>
            <a:r>
              <a:rPr lang="en-US" sz="2100" dirty="0" smtClean="0">
                <a:solidFill>
                  <a:schemeClr val="tx2"/>
                </a:solidFill>
              </a:rPr>
              <a:t>form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 smtClean="0">
                <a:solidFill>
                  <a:schemeClr val="tx2"/>
                </a:solidFill>
              </a:rPr>
              <a:t>Call </a:t>
            </a:r>
            <a:r>
              <a:rPr lang="en-US" sz="2100" dirty="0" smtClean="0">
                <a:solidFill>
                  <a:schemeClr val="tx2"/>
                </a:solidFill>
              </a:rPr>
              <a:t>for </a:t>
            </a:r>
            <a:r>
              <a:rPr lang="en-US" sz="2100" dirty="0" smtClean="0">
                <a:solidFill>
                  <a:schemeClr val="tx2"/>
                </a:solidFill>
              </a:rPr>
              <a:t>facilitators ;</a:t>
            </a:r>
            <a:endParaRPr lang="en-US" sz="21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313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List of documents to </a:t>
            </a:r>
            <a:r>
              <a:rPr lang="fr-FR" sz="32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produce</a:t>
            </a: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 by the ESG (1/2)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525963"/>
          </a:xfrm>
        </p:spPr>
        <p:txBody>
          <a:bodyPr>
            <a:noAutofit/>
          </a:bodyPr>
          <a:lstStyle/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2"/>
                </a:solidFill>
              </a:rPr>
              <a:t>Guide for INGYOs Facilitating Round </a:t>
            </a:r>
            <a:r>
              <a:rPr lang="en-US" sz="2100" dirty="0" smtClean="0">
                <a:solidFill>
                  <a:schemeClr val="tx2"/>
                </a:solidFill>
              </a:rPr>
              <a:t>tables ;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500" dirty="0" smtClean="0">
                <a:solidFill>
                  <a:schemeClr val="tx2"/>
                </a:solidFill>
              </a:rPr>
              <a:t>Consultation </a:t>
            </a:r>
            <a:r>
              <a:rPr lang="en-US" sz="2500" dirty="0" smtClean="0">
                <a:solidFill>
                  <a:schemeClr val="tx2"/>
                </a:solidFill>
              </a:rPr>
              <a:t>: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2"/>
                </a:solidFill>
              </a:rPr>
              <a:t>Methodology - Participatory Action Research </a:t>
            </a:r>
            <a:r>
              <a:rPr lang="en-US" sz="2100" dirty="0" smtClean="0">
                <a:solidFill>
                  <a:schemeClr val="tx2"/>
                </a:solidFill>
              </a:rPr>
              <a:t>Methodology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2"/>
                </a:solidFill>
              </a:rPr>
              <a:t>Methodology - Participatory visual </a:t>
            </a:r>
            <a:r>
              <a:rPr lang="en-US" sz="2100" dirty="0" smtClean="0">
                <a:solidFill>
                  <a:schemeClr val="tx2"/>
                </a:solidFill>
              </a:rPr>
              <a:t>methodology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100" dirty="0">
                <a:solidFill>
                  <a:schemeClr val="tx2"/>
                </a:solidFill>
              </a:rPr>
              <a:t>Reporting </a:t>
            </a:r>
            <a:r>
              <a:rPr lang="en-US" sz="2100" dirty="0" smtClean="0">
                <a:solidFill>
                  <a:schemeClr val="tx2"/>
                </a:solidFill>
              </a:rPr>
              <a:t>tool.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2100" dirty="0">
              <a:solidFill>
                <a:schemeClr val="tx2"/>
              </a:solidFill>
            </a:endParaRPr>
          </a:p>
          <a:p>
            <a:pPr marL="342900" lvl="1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Implementation of the cycle</a:t>
            </a:r>
          </a:p>
          <a:p>
            <a:pPr marL="742950" lvl="2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chemeClr val="tx2"/>
                </a:solidFill>
              </a:rPr>
              <a:t>Guide </a:t>
            </a:r>
            <a:r>
              <a:rPr lang="en-US" dirty="0">
                <a:solidFill>
                  <a:schemeClr val="tx2"/>
                </a:solidFill>
              </a:rPr>
              <a:t>For NWGs Facilitating Youth Dialogue Events </a:t>
            </a:r>
            <a:r>
              <a:rPr lang="en-US" dirty="0" smtClean="0">
                <a:solidFill>
                  <a:schemeClr val="tx2"/>
                </a:solidFill>
              </a:rPr>
              <a:t>;</a:t>
            </a:r>
          </a:p>
          <a:p>
            <a:pPr marL="400050" lvl="2" indent="0">
              <a:buClr>
                <a:srgbClr val="C00000"/>
              </a:buClr>
              <a:buNone/>
            </a:pPr>
            <a:endParaRPr lang="en-US" dirty="0">
              <a:solidFill>
                <a:schemeClr val="tx2"/>
              </a:solidFill>
            </a:endParaRPr>
          </a:p>
          <a:p>
            <a:pPr marL="342900" lvl="1" indent="-3429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500" dirty="0" smtClean="0">
                <a:solidFill>
                  <a:schemeClr val="tx2"/>
                </a:solidFill>
              </a:rPr>
              <a:t>Others</a:t>
            </a:r>
            <a:r>
              <a:rPr lang="en-US" sz="2500" dirty="0">
                <a:solidFill>
                  <a:schemeClr val="tx2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8792294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Calendar of upcoming meetings</a:t>
            </a:r>
            <a:endParaRPr lang="en-US" sz="3200" b="1" u="sng" dirty="0">
              <a:solidFill>
                <a:srgbClr val="1F497D"/>
              </a:solidFill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To be discussed. 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Next meeting : proposition of virtual meeting</a:t>
            </a:r>
            <a:endParaRPr lang="en-US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5373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u="sng" dirty="0" smtClean="0">
                <a:solidFill>
                  <a:srgbClr val="1F497D"/>
                </a:solidFill>
                <a:ea typeface="+mn-ea"/>
                <a:cs typeface="+mn-cs"/>
              </a:rPr>
              <a:t>End of the meeting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2"/>
              </a:solidFill>
            </a:endParaRPr>
          </a:p>
          <a:p>
            <a:pPr>
              <a:buClr>
                <a:srgbClr val="C00000"/>
              </a:buClr>
              <a:buFontTx/>
              <a:buChar char="-"/>
            </a:pPr>
            <a:endParaRPr lang="en-US" sz="28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148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dirty="0" err="1" smtClean="0">
                <a:solidFill>
                  <a:srgbClr val="1F497D"/>
                </a:solidFill>
              </a:rPr>
              <a:t>Motto</a:t>
            </a:r>
            <a:r>
              <a:rPr lang="fr-FR" sz="3200" b="1" dirty="0" smtClean="0">
                <a:solidFill>
                  <a:srgbClr val="1F497D"/>
                </a:solidFill>
              </a:rPr>
              <a:t> </a:t>
            </a:r>
            <a:r>
              <a:rPr lang="fr-FR" sz="3200" b="1" dirty="0">
                <a:solidFill>
                  <a:srgbClr val="1F497D"/>
                </a:solidFill>
              </a:rPr>
              <a:t>of the 9th cycle of the EU </a:t>
            </a:r>
            <a:r>
              <a:rPr lang="fr-FR" sz="3200" b="1" dirty="0" err="1">
                <a:solidFill>
                  <a:srgbClr val="1F497D"/>
                </a:solidFill>
              </a:rPr>
              <a:t>Youth</a:t>
            </a:r>
            <a:r>
              <a:rPr lang="fr-FR" sz="3200" b="1" dirty="0">
                <a:solidFill>
                  <a:srgbClr val="1F497D"/>
                </a:solidFill>
              </a:rPr>
              <a:t> Dialogue</a:t>
            </a:r>
            <a:endParaRPr lang="en-US" sz="3200" b="1" dirty="0">
              <a:solidFill>
                <a:srgbClr val="1F497D"/>
              </a:solidFill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Clr>
                <a:srgbClr val="C00000"/>
              </a:buCl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“Engaging </a:t>
            </a:r>
            <a:r>
              <a:rPr lang="en-US" sz="2800" dirty="0">
                <a:solidFill>
                  <a:schemeClr val="tx2"/>
                </a:solidFill>
              </a:rPr>
              <a:t>together for a sustainable and inclusive </a:t>
            </a:r>
            <a:r>
              <a:rPr lang="en-US" sz="2800" dirty="0" smtClean="0">
                <a:solidFill>
                  <a:schemeClr val="tx2"/>
                </a:solidFill>
              </a:rPr>
              <a:t>Europe”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508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600" b="1" dirty="0" err="1" smtClean="0">
                <a:solidFill>
                  <a:srgbClr val="1F497D"/>
                </a:solidFill>
                <a:ea typeface="+mn-ea"/>
                <a:cs typeface="+mn-cs"/>
              </a:rPr>
              <a:t>Welcome</a:t>
            </a:r>
            <a:r>
              <a:rPr lang="fr-FR" sz="3600" b="1" dirty="0" smtClean="0">
                <a:solidFill>
                  <a:srgbClr val="1F497D"/>
                </a:solidFill>
                <a:ea typeface="+mn-ea"/>
                <a:cs typeface="+mn-cs"/>
              </a:rPr>
              <a:t> and Introduction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/>
                </a:solidFill>
              </a:rPr>
              <a:t>Opening </a:t>
            </a:r>
            <a:r>
              <a:rPr lang="en-US" sz="2800" dirty="0" smtClean="0">
                <a:solidFill>
                  <a:schemeClr val="tx2"/>
                </a:solidFill>
              </a:rPr>
              <a:t>speeches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Tour de table : opening word and introduction of participants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Adoption </a:t>
            </a:r>
            <a:r>
              <a:rPr lang="en-US" sz="2800" dirty="0">
                <a:solidFill>
                  <a:schemeClr val="tx2"/>
                </a:solidFill>
              </a:rPr>
              <a:t>of Agenda</a:t>
            </a:r>
          </a:p>
        </p:txBody>
      </p:sp>
    </p:spTree>
    <p:extLst>
      <p:ext uri="{BB962C8B-B14F-4D97-AF65-F5344CB8AC3E}">
        <p14:creationId xmlns:p14="http://schemas.microsoft.com/office/powerpoint/2010/main" val="410429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600" b="1" dirty="0">
                <a:solidFill>
                  <a:srgbClr val="1F497D"/>
                </a:solidFill>
              </a:rPr>
              <a:t>Setting-up the </a:t>
            </a:r>
            <a:r>
              <a:rPr lang="fr-FR" sz="3600" b="1" dirty="0" smtClean="0">
                <a:solidFill>
                  <a:srgbClr val="1F497D"/>
                </a:solidFill>
              </a:rPr>
              <a:t>ESG</a:t>
            </a:r>
            <a:br>
              <a:rPr lang="fr-FR" sz="3600" b="1" dirty="0" smtClean="0">
                <a:solidFill>
                  <a:srgbClr val="1F497D"/>
                </a:solidFill>
              </a:rPr>
            </a:b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ESG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Draft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Document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EU </a:t>
            </a:r>
            <a:r>
              <a:rPr lang="en-US" sz="2400" dirty="0">
                <a:solidFill>
                  <a:schemeClr val="tx2"/>
                </a:solidFill>
              </a:rPr>
              <a:t>Youth Dialogue </a:t>
            </a:r>
            <a:r>
              <a:rPr lang="en-US" sz="2400" dirty="0" smtClean="0">
                <a:solidFill>
                  <a:schemeClr val="tx2"/>
                </a:solidFill>
              </a:rPr>
              <a:t>ESG Trio presidency Working Document (Based on the structure of the previous cycle) :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Co-chairs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Secretariat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Membership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Operational tasks of the European Steering </a:t>
            </a:r>
            <a:r>
              <a:rPr lang="en-US" sz="2400" dirty="0" smtClean="0">
                <a:solidFill>
                  <a:schemeClr val="tx2"/>
                </a:solidFill>
              </a:rPr>
              <a:t>Group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Functions and specific tasks in the European Steering </a:t>
            </a:r>
            <a:r>
              <a:rPr lang="en-US" sz="2400" dirty="0" smtClean="0">
                <a:solidFill>
                  <a:schemeClr val="tx2"/>
                </a:solidFill>
              </a:rPr>
              <a:t>Group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Financing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Working methods : Meetings, Communication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867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(1)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Co-chairs :</a:t>
            </a:r>
            <a:endParaRPr lang="en-US" sz="28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Ministries / authorities ;</a:t>
            </a:r>
          </a:p>
          <a:p>
            <a:pPr marL="457200" lvl="1" indent="0">
              <a:buClr>
                <a:srgbClr val="C00000"/>
              </a:buClr>
              <a:buNone/>
            </a:pPr>
            <a:r>
              <a:rPr lang="en-US" sz="2400" dirty="0" smtClean="0">
                <a:solidFill>
                  <a:schemeClr val="tx2"/>
                </a:solidFill>
              </a:rPr>
              <a:t>And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National Youth Council of the acting presidency.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Secretariat :</a:t>
            </a:r>
            <a:endParaRPr lang="en-US" sz="28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European Youth </a:t>
            </a:r>
            <a:r>
              <a:rPr lang="en-US" sz="2400" dirty="0" smtClean="0">
                <a:solidFill>
                  <a:schemeClr val="tx2"/>
                </a:solidFill>
              </a:rPr>
              <a:t>Forum </a:t>
            </a:r>
            <a:r>
              <a:rPr lang="en-US" sz="2400" dirty="0" smtClean="0">
                <a:solidFill>
                  <a:srgbClr val="FF0000"/>
                </a:solidFill>
              </a:rPr>
              <a:t>(to be confirmed by the Forum).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505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(2)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Membership : 2 representatives of each of the following </a:t>
            </a:r>
            <a:r>
              <a:rPr lang="en-US" sz="2800" dirty="0" smtClean="0">
                <a:solidFill>
                  <a:schemeClr val="tx2"/>
                </a:solidFill>
              </a:rPr>
              <a:t>institutions/</a:t>
            </a:r>
            <a:r>
              <a:rPr lang="en-US" sz="2800" dirty="0" err="1" smtClean="0">
                <a:solidFill>
                  <a:schemeClr val="tx2"/>
                </a:solidFill>
              </a:rPr>
              <a:t>organisations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: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Trio presidency ministries / authorities, or bodies nominated by the ministries/authorities responsible for youth affairs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Trio presidency National Youth Councils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European Commission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The European Youth </a:t>
            </a:r>
            <a:r>
              <a:rPr lang="en-US" sz="2400" dirty="0" smtClean="0">
                <a:solidFill>
                  <a:schemeClr val="tx2"/>
                </a:solidFill>
              </a:rPr>
              <a:t>Forum.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604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(3)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In addition, the ESG is </a:t>
            </a:r>
            <a:r>
              <a:rPr lang="en-US" sz="2800" dirty="0" smtClean="0">
                <a:solidFill>
                  <a:schemeClr val="tx2"/>
                </a:solidFill>
              </a:rPr>
              <a:t>including:</a:t>
            </a:r>
            <a:endParaRPr lang="en-US" sz="2800" dirty="0" smtClean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</a:rPr>
              <a:t>Two external experts : one with expertise on the EU Youth Dialogue, one with expertise on “inclusion” and “sustainable development”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</a:rPr>
              <a:t>Two facilitators who will be in charge of facilitating the three European Youth Conferences 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Guests, as needed, by consensus of </a:t>
            </a:r>
            <a:r>
              <a:rPr lang="en-US" sz="2400" dirty="0" smtClean="0">
                <a:solidFill>
                  <a:schemeClr val="tx2"/>
                </a:solidFill>
              </a:rPr>
              <a:t>ESG.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393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fr-FR" sz="3200" b="1" dirty="0" smtClean="0">
                <a:solidFill>
                  <a:srgbClr val="1F497D"/>
                </a:solidFill>
                <a:ea typeface="+mn-ea"/>
                <a:cs typeface="+mn-cs"/>
              </a:rPr>
              <a:t/>
            </a:r>
            <a:br>
              <a:rPr lang="fr-FR" sz="3200" b="1" dirty="0" smtClean="0">
                <a:solidFill>
                  <a:srgbClr val="1F497D"/>
                </a:solidFill>
                <a:ea typeface="+mn-ea"/>
                <a:cs typeface="+mn-cs"/>
              </a:rPr>
            </a:b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Working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</a:t>
            </a:r>
            <a:r>
              <a:rPr lang="fr-FR" sz="3600" b="1" u="sng" dirty="0" err="1" smtClean="0">
                <a:solidFill>
                  <a:srgbClr val="1F497D"/>
                </a:solidFill>
                <a:ea typeface="+mn-ea"/>
                <a:cs typeface="+mn-cs"/>
              </a:rPr>
              <a:t>within</a:t>
            </a:r>
            <a:r>
              <a:rPr lang="fr-FR" sz="3600" b="1" u="sng" dirty="0" smtClean="0">
                <a:solidFill>
                  <a:srgbClr val="1F497D"/>
                </a:solidFill>
                <a:ea typeface="+mn-ea"/>
                <a:cs typeface="+mn-cs"/>
              </a:rPr>
              <a:t> the ESG (4)</a:t>
            </a:r>
            <a:endParaRPr lang="fr-FR" sz="36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98276" y="1268760"/>
            <a:ext cx="9540552" cy="4525963"/>
          </a:xfrm>
        </p:spPr>
        <p:txBody>
          <a:bodyPr>
            <a:noAutofit/>
          </a:bodyPr>
          <a:lstStyle/>
          <a:p>
            <a:pPr marL="0" indent="0">
              <a:buClr>
                <a:srgbClr val="C00000"/>
              </a:buClr>
              <a:buNone/>
            </a:pP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     Operational tasks of the ESG:</a:t>
            </a:r>
            <a:endParaRPr lang="en-US" sz="28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decides, coordinates and monitors </a:t>
            </a:r>
            <a:r>
              <a:rPr lang="en-US" sz="2400" dirty="0">
                <a:solidFill>
                  <a:schemeClr val="tx2"/>
                </a:solidFill>
              </a:rPr>
              <a:t>the implementation of </a:t>
            </a:r>
            <a:r>
              <a:rPr lang="en-US" sz="2400" dirty="0" smtClean="0">
                <a:solidFill>
                  <a:schemeClr val="tx2"/>
                </a:solidFill>
              </a:rPr>
              <a:t>the EUYD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provides </a:t>
            </a:r>
            <a:r>
              <a:rPr lang="en-US" sz="2400" dirty="0">
                <a:solidFill>
                  <a:schemeClr val="tx2"/>
                </a:solidFill>
              </a:rPr>
              <a:t>overall guidance and support to the </a:t>
            </a:r>
            <a:r>
              <a:rPr lang="en-US" sz="2400" dirty="0" smtClean="0">
                <a:solidFill>
                  <a:schemeClr val="tx2"/>
                </a:solidFill>
              </a:rPr>
              <a:t>EUYD;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cooperates </a:t>
            </a:r>
            <a:r>
              <a:rPr lang="en-US" sz="2400" dirty="0">
                <a:solidFill>
                  <a:schemeClr val="tx2"/>
                </a:solidFill>
              </a:rPr>
              <a:t>with the National Working Groups. 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FF0000"/>
                </a:solidFill>
              </a:rPr>
              <a:t>d</a:t>
            </a:r>
            <a:r>
              <a:rPr lang="en-US" sz="2400" dirty="0" smtClean="0">
                <a:solidFill>
                  <a:srgbClr val="FF0000"/>
                </a:solidFill>
              </a:rPr>
              <a:t>efines a communication strategy and </a:t>
            </a:r>
            <a:r>
              <a:rPr lang="en-US" sz="2400" dirty="0" err="1" smtClean="0">
                <a:solidFill>
                  <a:schemeClr val="tx2"/>
                </a:solidFill>
              </a:rPr>
              <a:t>organises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r>
              <a:rPr lang="en-US" sz="2400" dirty="0">
                <a:solidFill>
                  <a:schemeClr val="tx2"/>
                </a:solidFill>
              </a:rPr>
              <a:t>a webinar for the </a:t>
            </a:r>
            <a:r>
              <a:rPr lang="en-US" sz="2400" dirty="0" smtClean="0">
                <a:solidFill>
                  <a:schemeClr val="tx2"/>
                </a:solidFill>
              </a:rPr>
              <a:t>NWG </a:t>
            </a:r>
            <a:r>
              <a:rPr lang="en-US" sz="2400" dirty="0">
                <a:solidFill>
                  <a:schemeClr val="tx2"/>
                </a:solidFill>
              </a:rPr>
              <a:t>and </a:t>
            </a:r>
            <a:r>
              <a:rPr lang="en-US" sz="2400" dirty="0" smtClean="0">
                <a:solidFill>
                  <a:schemeClr val="tx2"/>
                </a:solidFill>
              </a:rPr>
              <a:t>INGYO to </a:t>
            </a:r>
            <a:r>
              <a:rPr lang="en-US" sz="2400" dirty="0">
                <a:solidFill>
                  <a:schemeClr val="tx2"/>
                </a:solidFill>
              </a:rPr>
              <a:t>coordinate the implementation of </a:t>
            </a:r>
            <a:r>
              <a:rPr lang="en-US" sz="2400" dirty="0" smtClean="0">
                <a:solidFill>
                  <a:schemeClr val="tx2"/>
                </a:solidFill>
              </a:rPr>
              <a:t>the cycle </a:t>
            </a:r>
            <a:r>
              <a:rPr lang="en-US" sz="2400" dirty="0">
                <a:solidFill>
                  <a:schemeClr val="tx2"/>
                </a:solidFill>
              </a:rPr>
              <a:t>;</a:t>
            </a: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ensures </a:t>
            </a:r>
            <a:r>
              <a:rPr lang="en-US" sz="2400" dirty="0">
                <a:solidFill>
                  <a:schemeClr val="tx2"/>
                </a:solidFill>
              </a:rPr>
              <a:t>participatory evaluation of the </a:t>
            </a:r>
            <a:r>
              <a:rPr lang="en-US" sz="2400" dirty="0" smtClean="0">
                <a:solidFill>
                  <a:schemeClr val="tx2"/>
                </a:solidFill>
              </a:rPr>
              <a:t>cycle;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communicates </a:t>
            </a:r>
            <a:r>
              <a:rPr lang="en-US" sz="2400" dirty="0">
                <a:solidFill>
                  <a:schemeClr val="tx2"/>
                </a:solidFill>
              </a:rPr>
              <a:t>and disseminates the results of the </a:t>
            </a:r>
            <a:r>
              <a:rPr lang="en-US" sz="2400" dirty="0" smtClean="0">
                <a:solidFill>
                  <a:schemeClr val="tx2"/>
                </a:solidFill>
              </a:rPr>
              <a:t>EUYD;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transmits knowledge </a:t>
            </a:r>
            <a:r>
              <a:rPr lang="en-US" sz="2400" dirty="0">
                <a:solidFill>
                  <a:schemeClr val="tx2"/>
                </a:solidFill>
              </a:rPr>
              <a:t>to the next </a:t>
            </a:r>
            <a:r>
              <a:rPr lang="en-US" sz="2400" dirty="0" smtClean="0">
                <a:solidFill>
                  <a:schemeClr val="tx2"/>
                </a:solidFill>
              </a:rPr>
              <a:t>to the </a:t>
            </a:r>
            <a:r>
              <a:rPr lang="en-US" sz="2400" dirty="0">
                <a:solidFill>
                  <a:schemeClr val="tx2"/>
                </a:solidFill>
              </a:rPr>
              <a:t>following </a:t>
            </a:r>
            <a:r>
              <a:rPr lang="en-US" sz="2400" dirty="0" smtClean="0">
                <a:solidFill>
                  <a:schemeClr val="tx2"/>
                </a:solidFill>
              </a:rPr>
              <a:t>ESG;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gives visibility </a:t>
            </a:r>
            <a:r>
              <a:rPr lang="en-US" sz="2400" dirty="0">
                <a:solidFill>
                  <a:schemeClr val="tx2"/>
                </a:solidFill>
              </a:rPr>
              <a:t>and provides information about the </a:t>
            </a:r>
            <a:r>
              <a:rPr lang="en-US" sz="2400" dirty="0" smtClean="0">
                <a:solidFill>
                  <a:schemeClr val="tx2"/>
                </a:solidFill>
              </a:rPr>
              <a:t>EUYD;</a:t>
            </a:r>
            <a:endParaRPr lang="en-US" sz="2400" dirty="0">
              <a:solidFill>
                <a:schemeClr val="tx2"/>
              </a:solidFill>
            </a:endParaRPr>
          </a:p>
          <a:p>
            <a:pPr lvl="1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implements </a:t>
            </a:r>
            <a:r>
              <a:rPr lang="en-US" sz="2400" dirty="0">
                <a:solidFill>
                  <a:schemeClr val="tx2"/>
                </a:solidFill>
              </a:rPr>
              <a:t>the outcomes of the meetings of the European Steering Group with regard to the </a:t>
            </a:r>
            <a:r>
              <a:rPr lang="en-US" sz="2400" dirty="0" smtClean="0">
                <a:solidFill>
                  <a:schemeClr val="tx2"/>
                </a:solidFill>
              </a:rPr>
              <a:t>EUYD.</a:t>
            </a:r>
            <a:endParaRPr lang="en-US" sz="2400" dirty="0">
              <a:solidFill>
                <a:schemeClr val="tx2"/>
              </a:solidFill>
            </a:endParaRPr>
          </a:p>
          <a:p>
            <a:pPr marL="457200" lvl="1" indent="0">
              <a:buClr>
                <a:srgbClr val="C00000"/>
              </a:buClr>
              <a:buNone/>
            </a:pPr>
            <a:endParaRPr lang="en-US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6728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4052</TotalTime>
  <Words>1479</Words>
  <Application>Microsoft Office PowerPoint</Application>
  <PresentationFormat>Affichage à l'écran (4:3)</PresentationFormat>
  <Paragraphs>185</Paragraphs>
  <Slides>29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Wingdings</vt:lpstr>
      <vt:lpstr>Thème Office</vt:lpstr>
      <vt:lpstr>Présentation PowerPoint</vt:lpstr>
      <vt:lpstr>Agenda</vt:lpstr>
      <vt:lpstr>Motto of the 9th cycle of the EU Youth Dialogue</vt:lpstr>
      <vt:lpstr>Welcome and Introduction</vt:lpstr>
      <vt:lpstr>Setting-up the ESG ESG Draft Working Document</vt:lpstr>
      <vt:lpstr>Working within the ESG (1)</vt:lpstr>
      <vt:lpstr>Working within the ESG (2)</vt:lpstr>
      <vt:lpstr>Working within the ESG (3)</vt:lpstr>
      <vt:lpstr> Working within the ESG (4)</vt:lpstr>
      <vt:lpstr> Working within the ESG (5)</vt:lpstr>
      <vt:lpstr> Working within the ESG (6)</vt:lpstr>
      <vt:lpstr>Working within the ESG (7)</vt:lpstr>
      <vt:lpstr>Exchange with the European Commission </vt:lpstr>
      <vt:lpstr>Implementation phase of the cycle / Concept note of the 9th EUYD</vt:lpstr>
      <vt:lpstr>Core Principles</vt:lpstr>
      <vt:lpstr>Thematic framework (1/2)</vt:lpstr>
      <vt:lpstr>Thematic framework (2/2)</vt:lpstr>
      <vt:lpstr>Overall architecture of the cycle</vt:lpstr>
      <vt:lpstr>Overview of the process</vt:lpstr>
      <vt:lpstr>Présentation PowerPoint</vt:lpstr>
      <vt:lpstr>EU Youth Conferences (1/2)</vt:lpstr>
      <vt:lpstr>EU Youth Conferences (2/2)</vt:lpstr>
      <vt:lpstr>Survey and qualitative consultation and implementation phase reporting </vt:lpstr>
      <vt:lpstr>Outcomes expected</vt:lpstr>
      <vt:lpstr>Next steps for the ESG and wrapping up</vt:lpstr>
      <vt:lpstr>List of documents to produce by the ESG (1/2)</vt:lpstr>
      <vt:lpstr>List of documents to produce by the ESG (1/2)</vt:lpstr>
      <vt:lpstr>Calendar of upcoming meetings</vt:lpstr>
      <vt:lpstr>End of the meeting</vt:lpstr>
    </vt:vector>
  </TitlesOfParts>
  <Company>Ministères Chargés des Affaires Sociales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loic.luyeye@jeunesse-sports.gouv.fr</dc:creator>
  <cp:lastModifiedBy>SEVERINE ORIGNY-FLEISHMAN</cp:lastModifiedBy>
  <cp:revision>234</cp:revision>
  <cp:lastPrinted>2018-09-13T14:00:36Z</cp:lastPrinted>
  <dcterms:created xsi:type="dcterms:W3CDTF">2017-04-13T16:19:17Z</dcterms:created>
  <dcterms:modified xsi:type="dcterms:W3CDTF">2021-09-20T16:58:23Z</dcterms:modified>
</cp:coreProperties>
</file>