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9" r:id="rId4"/>
    <p:sldId id="256" r:id="rId5"/>
    <p:sldId id="257" r:id="rId6"/>
    <p:sldId id="258" r:id="rId7"/>
    <p:sldId id="259" r:id="rId8"/>
    <p:sldId id="260" r:id="rId9"/>
    <p:sldId id="262" r:id="rId10"/>
    <p:sldId id="264" r:id="rId11"/>
    <p:sldId id="266" r:id="rId12"/>
    <p:sldId id="267" r:id="rId13"/>
    <p:sldId id="281" r:id="rId14"/>
    <p:sldId id="268" r:id="rId15"/>
    <p:sldId id="269" r:id="rId16"/>
    <p:sldId id="270" r:id="rId17"/>
    <p:sldId id="276" r:id="rId18"/>
    <p:sldId id="273" r:id="rId19"/>
    <p:sldId id="274" r:id="rId20"/>
    <p:sldId id="275" r:id="rId21"/>
    <p:sldId id="277" r:id="rId22"/>
    <p:sldId id="278" r:id="rId23"/>
    <p:sldId id="280" r:id="rId24"/>
    <p:sldId id="283" r:id="rId25"/>
    <p:sldId id="282" r:id="rId26"/>
    <p:sldId id="284"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F59CF-5D37-445A-AB39-AD9B54EC847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5E0A26-2A0C-4B42-A386-E75E2AA73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E21EC6-3491-48B1-9CFD-0A14FE88ECE4}"/>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52AD5D50-F2A6-483A-BC0A-4D01B7E548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E3A0D2-0214-45C9-99E0-2B8D6370EB69}"/>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337839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9750C-AB3B-4E90-A234-C6D47CB752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8F2E46B-DF2D-49E9-BC40-D31D660C13E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5681F9-D11C-4200-809D-F4C221A8E400}"/>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55EFC765-8ED3-4F8D-8B5E-49BD94A755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3BF566-7767-47A1-8EE6-7FCFCD288785}"/>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245913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0D72A4-428E-4529-9213-5AB0929BA6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6B5374B-3A3A-407F-9874-F4EEBFFA9B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1C0DA0-4667-438B-BF28-01A0489E8D85}"/>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9EA2C81C-CA19-4A0C-A275-4B87C9377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91A828-2066-4133-BEA6-AE84063694A6}"/>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1523549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37F75-CF34-F84E-80E7-47FD52A331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E6843F-3210-A64D-B987-D625D52830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744A4E1-9C8D-AF4B-B724-41F7FBC3E066}"/>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D588BD1D-9DBB-AB4D-9510-E959784D9D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8F084E-9C0C-DA45-AF4B-D036C669ABC4}"/>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100389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9BD18-5A56-7E4C-BF62-38055F5D8F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0C54A2-A9FC-3441-8C63-E6A4655620D3}"/>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A536DAE-1311-0349-BA95-52913473BFF6}"/>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D4CD0B98-3D87-D141-8C01-ADA1C1E763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F6CB78-411F-9447-AF3C-BAFBD7DD9CC4}"/>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34762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DE93B-4321-1049-A469-0E433B77A4F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9B627D-0746-9A47-88CD-73063AA6F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E9B8C84-DE94-6B4D-950A-0FCE6501B7C6}"/>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A2C239AA-4A24-354A-80A2-AD89B4B81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7F1F7E-EAC4-BE44-93E1-07E4B24A9E1B}"/>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410823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CA6BB-0554-E34A-93E6-10105C2131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FC0799-B9DC-9241-B0BA-8E5A6E412976}"/>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D3526E6-F7A7-FE4B-81E6-904E3706564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7D7048D-C56E-9840-A483-88BF5B1CD927}"/>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09110C0C-4754-C74C-8CEE-D7717EFE1D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224CDC-F65C-EF4E-9B3C-C4C29763DC13}"/>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233352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A3F5D-2A52-CF47-B7CF-7DC9B57FB6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54FAAB8-8BB4-094D-BFF1-BA87EFA60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6C3D1B92-E808-804B-A438-195CC724C7E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C081C8CA-FB7C-354B-A2EB-56DE5654C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DAE36528-711F-D847-B3A1-A20B7C381C5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A219D65-7117-604A-BD11-697DAD57B3A3}"/>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8" name="Espace réservé du pied de page 7">
            <a:extLst>
              <a:ext uri="{FF2B5EF4-FFF2-40B4-BE49-F238E27FC236}">
                <a16:creationId xmlns:a16="http://schemas.microsoft.com/office/drawing/2014/main" id="{53E4261C-E5C4-A942-B297-28C7AC1313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24C17A-0268-4D4A-902F-64B967CDE4AD}"/>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126663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07A4B-FBBE-D047-877F-D208717B4B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08EECB-FEA0-A64A-A3C0-414CB66B6913}"/>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4" name="Espace réservé du pied de page 3">
            <a:extLst>
              <a:ext uri="{FF2B5EF4-FFF2-40B4-BE49-F238E27FC236}">
                <a16:creationId xmlns:a16="http://schemas.microsoft.com/office/drawing/2014/main" id="{5C3F3883-14AD-744B-A967-8DCFF382BF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F230BE7-5A40-EF4E-874B-424352D14E0C}"/>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314750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602B08-C5F8-8D4B-B412-E3284A499CC2}"/>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3" name="Espace réservé du pied de page 2">
            <a:extLst>
              <a:ext uri="{FF2B5EF4-FFF2-40B4-BE49-F238E27FC236}">
                <a16:creationId xmlns:a16="http://schemas.microsoft.com/office/drawing/2014/main" id="{2D4F0F64-4254-EB4D-8B63-3822B6C2DD6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4F827C-9EC9-0842-A687-2EA04BBD55A3}"/>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134495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F76B9-021E-3843-B391-F8067F1965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4A06C1-C0E6-6D4F-A1C4-DD326D6FF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5AB5093-CDFD-A340-88C7-EED3C9AE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81862BD-78CF-794D-9BE5-CB6F9895C75B}"/>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02B8AA20-F151-1642-93DE-00313AE34B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0288F6-4D5F-5F4B-931B-C50F3908CEBD}"/>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167303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073C4-B09E-4B70-92E5-9D2505909B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4316E2D-972C-4FFE-BA3A-DE74D060BC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68E3F7-C15D-4C14-BD1B-57D2EEA2983A}"/>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0DF4367D-0791-4F5F-8B37-54F11422C3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7F66C2-0048-48BD-916D-63458261CA7F}"/>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251879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356FA-E9BA-0049-8AEC-0354CA8F02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4375715-1C74-3347-88AA-CA60BC458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87DEE8C-28D6-B043-AE31-0DD288C1E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472BB15-9C6D-4840-A72C-A6DBABDBA462}"/>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90C05161-44C5-6640-9C68-7DBCD46024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8BDAA7-7045-AB48-8B37-33839450D730}"/>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329777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7FE8B-A3EA-284A-9A4A-971519A489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00D68A4-E0E5-9540-8C46-2E97CBB69B3C}"/>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7E4D65B-0039-4B4D-ADC3-380211C9461B}"/>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32636EEF-59D0-8D49-99AB-F6F2964FE8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41B465-157D-2448-B217-F4F99FA956D5}"/>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400703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491602-A79B-E947-8105-834216BC32C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661495-4754-0F43-BF3D-35E865B77339}"/>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8528827-5AD5-3D4C-99CA-E5624CCC5EC4}"/>
              </a:ext>
            </a:extLst>
          </p:cNvPr>
          <p:cNvSpPr>
            <a:spLocks noGrp="1"/>
          </p:cNvSpPr>
          <p:nvPr>
            <p:ph type="dt" sz="half" idx="10"/>
          </p:nvPr>
        </p:nvSpPr>
        <p:spPr/>
        <p:txBody>
          <a:body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AA172AC4-1E5E-E342-8225-37924420ED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F2A898-FB3B-EF47-B3B0-A7DEEB12105F}"/>
              </a:ext>
            </a:extLst>
          </p:cNvPr>
          <p:cNvSpPr>
            <a:spLocks noGrp="1"/>
          </p:cNvSpPr>
          <p:nvPr>
            <p:ph type="sldNum" sz="quarter" idx="12"/>
          </p:nvPr>
        </p:nvSpPr>
        <p:spPr/>
        <p:txBody>
          <a:bodyPr/>
          <a:lstStyle/>
          <a:p>
            <a:fld id="{9940154A-EF74-EA4B-B62D-7DB397FAF0B2}" type="slidenum">
              <a:rPr lang="fr-FR" smtClean="0"/>
              <a:t>‹N°›</a:t>
            </a:fld>
            <a:endParaRPr lang="fr-FR"/>
          </a:p>
        </p:txBody>
      </p:sp>
    </p:spTree>
    <p:extLst>
      <p:ext uri="{BB962C8B-B14F-4D97-AF65-F5344CB8AC3E}">
        <p14:creationId xmlns:p14="http://schemas.microsoft.com/office/powerpoint/2010/main" val="325934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39378-9FB5-41EE-ADF3-A57CF813C6F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5D2A802-2BB5-46CF-9100-DEC1B4CC8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E895A-2CFC-4A1A-983F-508C71937D4B}"/>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EC386492-CA0B-4170-AFF5-61FC8ACD3F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81E36B-0D17-43F6-A808-BCD43B01F6F7}"/>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42179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838B7-D4CF-4873-8418-F5A42658BD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97F76B-88F8-4174-8C88-6F435A9F616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9D8CE9-8248-4A7C-A535-28D20923A49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C8E0FF-C2A9-4400-917E-97298294DCD1}"/>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A5EA9E9C-7212-4D7C-B212-0DCFC8876D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111B7E-04D4-4FAE-8E95-A65BA07C34AA}"/>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311240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484CD-8A78-4FF5-8F92-81AA11E900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2ACCBE-4887-4BC3-A38E-729A581B2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0F44D1-F833-4754-9C38-5504FD87C2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38E6119-6E8A-4005-888A-F109F9718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EF4D74A-DFF4-48CA-BC23-4FE56C7D27D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1F5F3C0-4632-466C-BB3A-BE8773DBF5E2}"/>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8" name="Espace réservé du pied de page 7">
            <a:extLst>
              <a:ext uri="{FF2B5EF4-FFF2-40B4-BE49-F238E27FC236}">
                <a16:creationId xmlns:a16="http://schemas.microsoft.com/office/drawing/2014/main" id="{2D40078C-BA61-4E90-A812-CD674FDBDE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BA31335-A0C1-4D78-8699-B22929C9DC31}"/>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421656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93047-50F8-4403-BB44-8F97BF714E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FEBDA2-5098-4F11-B769-1761B4D901D7}"/>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4" name="Espace réservé du pied de page 3">
            <a:extLst>
              <a:ext uri="{FF2B5EF4-FFF2-40B4-BE49-F238E27FC236}">
                <a16:creationId xmlns:a16="http://schemas.microsoft.com/office/drawing/2014/main" id="{B2B58A7B-7315-4382-89CB-98D422E928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97338E2-CF6C-46CF-AF0A-58E4A2FC3685}"/>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119629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2CAAF4-CFB3-4320-BA48-ADEB9C494497}"/>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3" name="Espace réservé du pied de page 2">
            <a:extLst>
              <a:ext uri="{FF2B5EF4-FFF2-40B4-BE49-F238E27FC236}">
                <a16:creationId xmlns:a16="http://schemas.microsoft.com/office/drawing/2014/main" id="{A298A3B2-CB72-4370-9AAD-B304D8D8D1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0A0D968-3D57-460D-9F73-5990D08D9D5D}"/>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211847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A044-7E2A-49A4-855C-EB99BA7616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1182248-FBFE-4473-9479-90425DDC3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4AF442-1B83-4BF5-89DE-1D60914AF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08A4F7-4B03-400C-931D-DAA9DF285B70}"/>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D4DC7324-7207-4534-8CAB-E3539CF1F7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7EC1F5-D938-4BC0-BA76-6931F2FD8BFE}"/>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87097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DEDF9-F607-4B39-AEC3-4E4D1775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6058D38-2294-4AE7-873E-D60B360AA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54B77F5-190D-4CB8-B33D-D1A6ADD6A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4CF42A-9305-46B9-A6A5-1FD4AFEE2C59}"/>
              </a:ext>
            </a:extLst>
          </p:cNvPr>
          <p:cNvSpPr>
            <a:spLocks noGrp="1"/>
          </p:cNvSpPr>
          <p:nvPr>
            <p:ph type="dt" sz="half" idx="10"/>
          </p:nvPr>
        </p:nvSpPr>
        <p:spPr/>
        <p:txBody>
          <a:bodyPr/>
          <a:lstStyle/>
          <a:p>
            <a:fld id="{A3CD25C7-41A3-4BF8-AB16-BE7D6CFB705B}" type="datetimeFigureOut">
              <a:rPr lang="fr-FR" smtClean="0"/>
              <a:t>23/01/2020</a:t>
            </a:fld>
            <a:endParaRPr lang="fr-FR"/>
          </a:p>
        </p:txBody>
      </p:sp>
      <p:sp>
        <p:nvSpPr>
          <p:cNvPr id="6" name="Espace réservé du pied de page 5">
            <a:extLst>
              <a:ext uri="{FF2B5EF4-FFF2-40B4-BE49-F238E27FC236}">
                <a16:creationId xmlns:a16="http://schemas.microsoft.com/office/drawing/2014/main" id="{B112C4AB-711D-4EEF-903E-074EB16612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5B6507-F198-4AC1-A3FE-814E7D2A893A}"/>
              </a:ext>
            </a:extLst>
          </p:cNvPr>
          <p:cNvSpPr>
            <a:spLocks noGrp="1"/>
          </p:cNvSpPr>
          <p:nvPr>
            <p:ph type="sldNum" sz="quarter" idx="12"/>
          </p:nvPr>
        </p:nvSpPr>
        <p:spPr/>
        <p:txBody>
          <a:bodyPr/>
          <a:lstStyle/>
          <a:p>
            <a:fld id="{53FF08BA-B721-4CD1-ACE3-91752D6225AD}" type="slidenum">
              <a:rPr lang="fr-FR" smtClean="0"/>
              <a:t>‹N°›</a:t>
            </a:fld>
            <a:endParaRPr lang="fr-FR"/>
          </a:p>
        </p:txBody>
      </p:sp>
    </p:spTree>
    <p:extLst>
      <p:ext uri="{BB962C8B-B14F-4D97-AF65-F5344CB8AC3E}">
        <p14:creationId xmlns:p14="http://schemas.microsoft.com/office/powerpoint/2010/main" val="256833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0053FE-3E18-416C-BBDF-E0A8FE8A0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1A1B52C-4C5B-48FD-978E-710567FCA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3DD1EC-C2AB-45AB-BFE9-69054F123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D25C7-41A3-4BF8-AB16-BE7D6CFB705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9627165D-72CB-4418-9306-055DD1EE8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C25F5F6-253D-4023-96F1-A9E4630B1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F08BA-B721-4CD1-ACE3-91752D6225AD}" type="slidenum">
              <a:rPr lang="fr-FR" smtClean="0"/>
              <a:t>‹N°›</a:t>
            </a:fld>
            <a:endParaRPr lang="fr-FR"/>
          </a:p>
        </p:txBody>
      </p:sp>
    </p:spTree>
    <p:extLst>
      <p:ext uri="{BB962C8B-B14F-4D97-AF65-F5344CB8AC3E}">
        <p14:creationId xmlns:p14="http://schemas.microsoft.com/office/powerpoint/2010/main" val="322649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659A2E-0961-0242-A39E-4576F2614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E33E1B8-633D-3C4F-840B-97B331ADD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5276916-AA78-7845-A43E-620B0F1D2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8BABF-D669-C544-A523-0B7EF744B8AB}" type="datetimeFigureOut">
              <a:rPr lang="fr-FR" smtClean="0"/>
              <a:t>23/01/2020</a:t>
            </a:fld>
            <a:endParaRPr lang="fr-FR"/>
          </a:p>
        </p:txBody>
      </p:sp>
      <p:sp>
        <p:nvSpPr>
          <p:cNvPr id="5" name="Espace réservé du pied de page 4">
            <a:extLst>
              <a:ext uri="{FF2B5EF4-FFF2-40B4-BE49-F238E27FC236}">
                <a16:creationId xmlns:a16="http://schemas.microsoft.com/office/drawing/2014/main" id="{A271ACB9-7322-1B45-9281-47E598F88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0EEA5E-36F6-CB4E-9776-2137F116F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154A-EF74-EA4B-B62D-7DB397FAF0B2}" type="slidenum">
              <a:rPr lang="fr-FR" smtClean="0"/>
              <a:t>‹N°›</a:t>
            </a:fld>
            <a:endParaRPr lang="fr-FR"/>
          </a:p>
        </p:txBody>
      </p:sp>
    </p:spTree>
    <p:extLst>
      <p:ext uri="{BB962C8B-B14F-4D97-AF65-F5344CB8AC3E}">
        <p14:creationId xmlns:p14="http://schemas.microsoft.com/office/powerpoint/2010/main" val="284272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blog.educpros.fr/julien-gossa/2019/09/25/lppr-rapports-des-groupes-de-travai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sechos.fr/idees-debats/sciences-prospective/la-recherche-une-arme-pour-les-combats-du-futur-1150759" TargetMode="Externa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lemonde.fr/idees/article/2020/01/20/nous-chercheurs-voulons-defendre-l-autonomie-de-la-recherche-et-des-formations_6026543_3232.html" TargetMode="External"/><Relationship Id="rId3" Type="http://schemas.openxmlformats.org/officeDocument/2006/relationships/hyperlink" Target="https://www.cairn.info/revue-zilsel-2020-gr%C3%A8ve.htm" TargetMode="External"/><Relationship Id="rId7" Type="http://schemas.openxmlformats.org/officeDocument/2006/relationships/hyperlink" Target="https://www.liberation.fr/debats/2020/01/08/le-cnrs-n-a-pas-a-propager-d-idees-recues-sur-darwin_1771958" TargetMode="External"/><Relationship Id="rId2" Type="http://schemas.openxmlformats.org/officeDocument/2006/relationships/hyperlink" Target="https://universiteouverte.org/2020/01/14/liste-des-facs-et-labos-en-lutte/" TargetMode="External"/><Relationship Id="rId1" Type="http://schemas.openxmlformats.org/officeDocument/2006/relationships/slideLayout" Target="../slideLayouts/slideLayout7.xml"/><Relationship Id="rId6" Type="http://schemas.openxmlformats.org/officeDocument/2006/relationships/hyperlink" Target="https://www.liberation.fr/debats/2020/01/20/la-recherche-ne-peut-s-inscrire-dans-une-logique-de-competition-individuelle_1774086" TargetMode="External"/><Relationship Id="rId5" Type="http://schemas.openxmlformats.org/officeDocument/2006/relationships/hyperlink" Target="http://sauvonsluniversite.com/spip.php?article8594" TargetMode="External"/><Relationship Id="rId4" Type="http://schemas.openxmlformats.org/officeDocument/2006/relationships/hyperlink" Target="http://www.sauvonsluniversite.fr/spip.php?article8548" TargetMode="External"/><Relationship Id="rId9" Type="http://schemas.openxmlformats.org/officeDocument/2006/relationships/hyperlink" Target="https://www.lemonde.fr/sciences/article/2019/10/14/le-blues-des-chercheurs-francais_6015488_1650684.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sechos.fr/idees-debats/sciences-prospective/la-recherche-une-arme-pour-les-combats-du-futur-1150759"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liberation.fr/debats/2020/01/08/le-cnrs-n-a-pas-a-propager-d-idees-recues-sur-darwin_1771958"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liberation.fr/debats/2020/01/08/le-cnrs-n-a-pas-a-propager-d-idees-recues-sur-darwin_1771958"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recarite-esr.org/Rapport-final-de-l-enquete-sur-l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lemonde.fr/francaises-francais/article/2017/04/26/mathieu-32-ans-devenu-autoentrepreneur-pour-etre-prof-precaire-a-l-universite_5117805_4999913.html" TargetMode="External"/><Relationship Id="rId2" Type="http://schemas.openxmlformats.org/officeDocument/2006/relationships/hyperlink" Target="https://academia.hypotheses.org/751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log.educpros.fr/julien-gossa/2019/08/22/bilan-2018-2019-vi-aghion-cohen-vs-les-etats-generaux-de-la-recherche/"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universiteouverte.org/loi-pluriannuelle-de-programmation-de-la-recherch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B771C5-2188-4560-819A-D99395CF9F50}"/>
              </a:ext>
            </a:extLst>
          </p:cNvPr>
          <p:cNvPicPr>
            <a:picLocks noChangeAspect="1"/>
          </p:cNvPicPr>
          <p:nvPr/>
        </p:nvPicPr>
        <p:blipFill rotWithShape="1">
          <a:blip r:embed="rId2"/>
          <a:srcRect l="8105" t="22137" r="8427" b="8798"/>
          <a:stretch/>
        </p:blipFill>
        <p:spPr>
          <a:xfrm>
            <a:off x="108109" y="618182"/>
            <a:ext cx="12083891" cy="5621636"/>
          </a:xfrm>
          <a:prstGeom prst="rect">
            <a:avLst/>
          </a:prstGeom>
        </p:spPr>
      </p:pic>
    </p:spTree>
    <p:extLst>
      <p:ext uri="{BB962C8B-B14F-4D97-AF65-F5344CB8AC3E}">
        <p14:creationId xmlns:p14="http://schemas.microsoft.com/office/powerpoint/2010/main" val="221998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2C7D8-2E32-4148-8D62-6B45E515929A}"/>
              </a:ext>
            </a:extLst>
          </p:cNvPr>
          <p:cNvSpPr>
            <a:spLocks noGrp="1"/>
          </p:cNvSpPr>
          <p:nvPr>
            <p:ph type="title"/>
          </p:nvPr>
        </p:nvSpPr>
        <p:spPr/>
        <p:txBody>
          <a:bodyPr/>
          <a:lstStyle/>
          <a:p>
            <a:r>
              <a:rPr lang="fr-FR" dirty="0"/>
              <a:t>Constats et propositions des 3 groupes</a:t>
            </a:r>
          </a:p>
        </p:txBody>
      </p:sp>
      <p:sp>
        <p:nvSpPr>
          <p:cNvPr id="3" name="Espace réservé du contenu 2">
            <a:extLst>
              <a:ext uri="{FF2B5EF4-FFF2-40B4-BE49-F238E27FC236}">
                <a16:creationId xmlns:a16="http://schemas.microsoft.com/office/drawing/2014/main" id="{073059FC-6FA8-9849-9181-6A588DBC92C2}"/>
              </a:ext>
            </a:extLst>
          </p:cNvPr>
          <p:cNvSpPr>
            <a:spLocks noGrp="1"/>
          </p:cNvSpPr>
          <p:nvPr>
            <p:ph idx="1"/>
          </p:nvPr>
        </p:nvSpPr>
        <p:spPr/>
        <p:txBody>
          <a:bodyPr/>
          <a:lstStyle/>
          <a:p>
            <a:pPr marL="0" indent="0">
              <a:buNone/>
            </a:pPr>
            <a:endParaRPr lang="fr-FR" dirty="0"/>
          </a:p>
          <a:p>
            <a:pPr marL="0" indent="0">
              <a:buNone/>
            </a:pPr>
            <a:r>
              <a:rPr lang="fr-FR" dirty="0"/>
              <a:t>Synthèse et analyse très bien faites par </a:t>
            </a:r>
            <a:r>
              <a:rPr lang="fr-FR" dirty="0">
                <a:solidFill>
                  <a:srgbClr val="FF0000"/>
                </a:solidFill>
              </a:rPr>
              <a:t>Julien </a:t>
            </a:r>
            <a:r>
              <a:rPr lang="fr-FR" dirty="0" err="1">
                <a:solidFill>
                  <a:srgbClr val="FF0000"/>
                </a:solidFill>
              </a:rPr>
              <a:t>Gossa</a:t>
            </a:r>
            <a:r>
              <a:rPr lang="fr-FR" dirty="0"/>
              <a:t>, MCF à l’Université de Strasbourg, informatique, FSU</a:t>
            </a:r>
          </a:p>
          <a:p>
            <a:pPr marL="0" indent="0">
              <a:buNone/>
            </a:pPr>
            <a:r>
              <a:rPr lang="fr-FR" dirty="0">
                <a:hlinkClick r:id="rId2"/>
              </a:rPr>
              <a:t>http://blog.educpros.fr/julien-gossa/2019/09/25/lppr-rapports-des-groupes-de-travail/</a:t>
            </a:r>
            <a:endParaRPr lang="fr-FR" dirty="0"/>
          </a:p>
          <a:p>
            <a:pPr marL="0" indent="0">
              <a:buNone/>
            </a:pPr>
            <a:endParaRPr lang="fr-FR" dirty="0"/>
          </a:p>
          <a:p>
            <a:pPr marL="0" indent="0">
              <a:buNone/>
            </a:pPr>
            <a:r>
              <a:rPr lang="fr-FR" dirty="0"/>
              <a:t>Plus de chose sur Universiteouverte.org</a:t>
            </a:r>
          </a:p>
        </p:txBody>
      </p:sp>
    </p:spTree>
    <p:extLst>
      <p:ext uri="{BB962C8B-B14F-4D97-AF65-F5344CB8AC3E}">
        <p14:creationId xmlns:p14="http://schemas.microsoft.com/office/powerpoint/2010/main" val="38585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416B9-4C92-0D4A-AA97-D41AAD1B0D72}"/>
              </a:ext>
            </a:extLst>
          </p:cNvPr>
          <p:cNvSpPr>
            <a:spLocks noGrp="1"/>
          </p:cNvSpPr>
          <p:nvPr>
            <p:ph type="title"/>
          </p:nvPr>
        </p:nvSpPr>
        <p:spPr/>
        <p:txBody>
          <a:bodyPr/>
          <a:lstStyle/>
          <a:p>
            <a:r>
              <a:rPr lang="fr-FR" dirty="0"/>
              <a:t>Groupe 1: financement</a:t>
            </a:r>
          </a:p>
        </p:txBody>
      </p:sp>
      <p:sp>
        <p:nvSpPr>
          <p:cNvPr id="3" name="Espace réservé du contenu 2">
            <a:extLst>
              <a:ext uri="{FF2B5EF4-FFF2-40B4-BE49-F238E27FC236}">
                <a16:creationId xmlns:a16="http://schemas.microsoft.com/office/drawing/2014/main" id="{71F58C34-D475-534F-8930-93CBB4EF8D26}"/>
              </a:ext>
            </a:extLst>
          </p:cNvPr>
          <p:cNvSpPr>
            <a:spLocks noGrp="1"/>
          </p:cNvSpPr>
          <p:nvPr>
            <p:ph idx="1"/>
          </p:nvPr>
        </p:nvSpPr>
        <p:spPr/>
        <p:txBody>
          <a:bodyPr>
            <a:normAutofit lnSpcReduction="10000"/>
          </a:bodyPr>
          <a:lstStyle/>
          <a:p>
            <a:pPr marL="0" indent="0">
              <a:buNone/>
            </a:pPr>
            <a:r>
              <a:rPr lang="fr-FR" b="1" dirty="0"/>
              <a:t>Constats</a:t>
            </a:r>
          </a:p>
          <a:p>
            <a:r>
              <a:rPr lang="fr-FR" dirty="0"/>
              <a:t>Montée en puissance de grands pays émergents (Chine), la France a perdu du terrain, le niveau de </a:t>
            </a:r>
            <a:r>
              <a:rPr lang="fr-FR" dirty="0">
                <a:solidFill>
                  <a:srgbClr val="FF0000"/>
                </a:solidFill>
              </a:rPr>
              <a:t>financement</a:t>
            </a:r>
            <a:r>
              <a:rPr lang="fr-FR" dirty="0"/>
              <a:t> insuffisant.</a:t>
            </a:r>
          </a:p>
          <a:p>
            <a:r>
              <a:rPr lang="fr-FR" dirty="0"/>
              <a:t>Pour éviter un décrochage scientifique, il faut investir dans la recherche.</a:t>
            </a:r>
          </a:p>
          <a:p>
            <a:r>
              <a:rPr lang="fr-FR" dirty="0"/>
              <a:t>S’appuyant sur la position du président de l’ERC (</a:t>
            </a:r>
            <a:r>
              <a:rPr lang="fr-FR" dirty="0" err="1"/>
              <a:t>European</a:t>
            </a:r>
            <a:r>
              <a:rPr lang="fr-FR" dirty="0"/>
              <a:t> </a:t>
            </a:r>
            <a:r>
              <a:rPr lang="fr-FR" dirty="0" err="1"/>
              <a:t>Research</a:t>
            </a:r>
            <a:r>
              <a:rPr lang="fr-FR" dirty="0"/>
              <a:t> Council), </a:t>
            </a:r>
          </a:p>
          <a:p>
            <a:pPr lvl="1"/>
            <a:r>
              <a:rPr lang="fr-FR" dirty="0"/>
              <a:t>les moyens distribués par appel à projet restent faibles, tandis que leur augmentation est souvent corrélée à une forte </a:t>
            </a:r>
            <a:r>
              <a:rPr lang="fr-FR" dirty="0">
                <a:solidFill>
                  <a:srgbClr val="FF0000"/>
                </a:solidFill>
              </a:rPr>
              <a:t>diminution du financement récurrent</a:t>
            </a:r>
            <a:r>
              <a:rPr lang="fr-FR" dirty="0"/>
              <a:t> </a:t>
            </a:r>
          </a:p>
          <a:p>
            <a:pPr lvl="1"/>
            <a:r>
              <a:rPr lang="fr-FR" dirty="0"/>
              <a:t>les moyens seraient encore trop dispersés.</a:t>
            </a:r>
          </a:p>
          <a:p>
            <a:endParaRPr lang="fr-FR" dirty="0"/>
          </a:p>
        </p:txBody>
      </p:sp>
    </p:spTree>
    <p:extLst>
      <p:ext uri="{BB962C8B-B14F-4D97-AF65-F5344CB8AC3E}">
        <p14:creationId xmlns:p14="http://schemas.microsoft.com/office/powerpoint/2010/main" val="134906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113F9C-BE4B-411B-AD8A-4D83E792D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3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B82FCC4-A014-4061-8691-24B576DF36C5}"/>
              </a:ext>
            </a:extLst>
          </p:cNvPr>
          <p:cNvSpPr/>
          <p:nvPr/>
        </p:nvSpPr>
        <p:spPr>
          <a:xfrm>
            <a:off x="6217920" y="3260579"/>
            <a:ext cx="6096000" cy="646331"/>
          </a:xfrm>
          <a:prstGeom prst="rect">
            <a:avLst/>
          </a:prstGeom>
        </p:spPr>
        <p:txBody>
          <a:bodyPr>
            <a:spAutoFit/>
          </a:bodyPr>
          <a:lstStyle/>
          <a:p>
            <a:r>
              <a:rPr lang="de-DE" dirty="0">
                <a:hlinkClick r:id="rId3"/>
              </a:rPr>
              <a:t>https://www.lesechos.fr/idees-debats/sciences-prospective/la-recherche-une-arme-pour-les-combats-du-futur-1150759</a:t>
            </a:r>
            <a:endParaRPr lang="fr-FR" dirty="0"/>
          </a:p>
        </p:txBody>
      </p:sp>
    </p:spTree>
    <p:extLst>
      <p:ext uri="{BB962C8B-B14F-4D97-AF65-F5344CB8AC3E}">
        <p14:creationId xmlns:p14="http://schemas.microsoft.com/office/powerpoint/2010/main" val="241874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7B843-2D66-0144-866A-E110DE15AF86}"/>
              </a:ext>
            </a:extLst>
          </p:cNvPr>
          <p:cNvSpPr>
            <a:spLocks noGrp="1"/>
          </p:cNvSpPr>
          <p:nvPr>
            <p:ph type="title"/>
          </p:nvPr>
        </p:nvSpPr>
        <p:spPr/>
        <p:txBody>
          <a:bodyPr/>
          <a:lstStyle/>
          <a:p>
            <a:r>
              <a:rPr lang="fr-FR" dirty="0"/>
              <a:t>Groupe 1 financement</a:t>
            </a:r>
          </a:p>
        </p:txBody>
      </p:sp>
      <p:sp>
        <p:nvSpPr>
          <p:cNvPr id="3" name="Espace réservé du contenu 2">
            <a:extLst>
              <a:ext uri="{FF2B5EF4-FFF2-40B4-BE49-F238E27FC236}">
                <a16:creationId xmlns:a16="http://schemas.microsoft.com/office/drawing/2014/main" id="{C4C96909-0EC3-5741-B2B6-61B7CA8E866C}"/>
              </a:ext>
            </a:extLst>
          </p:cNvPr>
          <p:cNvSpPr>
            <a:spLocks noGrp="1"/>
          </p:cNvSpPr>
          <p:nvPr>
            <p:ph idx="1"/>
          </p:nvPr>
        </p:nvSpPr>
        <p:spPr/>
        <p:txBody>
          <a:bodyPr>
            <a:normAutofit/>
          </a:bodyPr>
          <a:lstStyle/>
          <a:p>
            <a:pPr marL="0" indent="0">
              <a:buNone/>
            </a:pPr>
            <a:r>
              <a:rPr lang="fr-FR" b="1" dirty="0"/>
              <a:t>Propositions</a:t>
            </a:r>
          </a:p>
          <a:p>
            <a:r>
              <a:rPr lang="fr-FR" dirty="0"/>
              <a:t>permettre aux régions et aux laboratoires de </a:t>
            </a:r>
            <a:r>
              <a:rPr lang="fr-FR" dirty="0">
                <a:solidFill>
                  <a:srgbClr val="FF0000"/>
                </a:solidFill>
              </a:rPr>
              <a:t>s’endetter</a:t>
            </a:r>
          </a:p>
          <a:p>
            <a:r>
              <a:rPr lang="fr-FR" dirty="0"/>
              <a:t>poursuivre la </a:t>
            </a:r>
            <a:r>
              <a:rPr lang="fr-FR" dirty="0">
                <a:solidFill>
                  <a:srgbClr val="FF0000"/>
                </a:solidFill>
              </a:rPr>
              <a:t>concentration</a:t>
            </a:r>
            <a:r>
              <a:rPr lang="fr-FR" dirty="0"/>
              <a:t> des moyens en : </a:t>
            </a:r>
          </a:p>
          <a:p>
            <a:pPr lvl="1"/>
            <a:r>
              <a:rPr lang="fr-FR" dirty="0"/>
              <a:t>augmentant le poids de </a:t>
            </a:r>
            <a:r>
              <a:rPr lang="fr-FR" dirty="0">
                <a:solidFill>
                  <a:srgbClr val="FF0000"/>
                </a:solidFill>
              </a:rPr>
              <a:t>l’évaluation</a:t>
            </a:r>
            <a:r>
              <a:rPr lang="fr-FR" dirty="0"/>
              <a:t> sur les chercheurs </a:t>
            </a:r>
          </a:p>
          <a:p>
            <a:pPr lvl="1"/>
            <a:r>
              <a:rPr lang="fr-FR" dirty="0"/>
              <a:t>augmentant le poids des </a:t>
            </a:r>
            <a:r>
              <a:rPr lang="fr-FR" dirty="0">
                <a:solidFill>
                  <a:srgbClr val="FF0000"/>
                </a:solidFill>
              </a:rPr>
              <a:t>appels à projet</a:t>
            </a:r>
            <a:r>
              <a:rPr lang="fr-FR" dirty="0"/>
              <a:t> : </a:t>
            </a:r>
          </a:p>
          <a:p>
            <a:pPr lvl="2"/>
            <a:r>
              <a:rPr lang="fr-FR" dirty="0"/>
              <a:t>internes aux laboratoires (« crédits compétitifs ») </a:t>
            </a:r>
          </a:p>
          <a:p>
            <a:pPr lvl="2"/>
            <a:r>
              <a:rPr lang="fr-FR" dirty="0"/>
              <a:t>externe (ANR) ;</a:t>
            </a:r>
          </a:p>
          <a:p>
            <a:pPr lvl="2"/>
            <a:r>
              <a:rPr lang="fr-FR" dirty="0"/>
              <a:t>appels à projet permettant de financer la réponse à d’autres appels à projet</a:t>
            </a:r>
          </a:p>
          <a:p>
            <a:r>
              <a:rPr lang="fr-FR" dirty="0"/>
              <a:t>mieux gérer les grandes infrastructures de recherche.</a:t>
            </a:r>
          </a:p>
          <a:p>
            <a:endParaRPr lang="fr-FR" dirty="0"/>
          </a:p>
        </p:txBody>
      </p:sp>
    </p:spTree>
    <p:extLst>
      <p:ext uri="{BB962C8B-B14F-4D97-AF65-F5344CB8AC3E}">
        <p14:creationId xmlns:p14="http://schemas.microsoft.com/office/powerpoint/2010/main" val="26258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DC521-4DBB-324D-9DEA-F17644897281}"/>
              </a:ext>
            </a:extLst>
          </p:cNvPr>
          <p:cNvSpPr>
            <a:spLocks noGrp="1"/>
          </p:cNvSpPr>
          <p:nvPr>
            <p:ph type="title"/>
          </p:nvPr>
        </p:nvSpPr>
        <p:spPr/>
        <p:txBody>
          <a:bodyPr/>
          <a:lstStyle/>
          <a:p>
            <a:r>
              <a:rPr lang="fr-FR" dirty="0"/>
              <a:t>GT2: Carrières</a:t>
            </a:r>
          </a:p>
        </p:txBody>
      </p:sp>
      <p:sp>
        <p:nvSpPr>
          <p:cNvPr id="3" name="Espace réservé du contenu 2">
            <a:extLst>
              <a:ext uri="{FF2B5EF4-FFF2-40B4-BE49-F238E27FC236}">
                <a16:creationId xmlns:a16="http://schemas.microsoft.com/office/drawing/2014/main" id="{7AC924F1-2E85-8B49-AE61-336AAC723CC7}"/>
              </a:ext>
            </a:extLst>
          </p:cNvPr>
          <p:cNvSpPr>
            <a:spLocks noGrp="1"/>
          </p:cNvSpPr>
          <p:nvPr>
            <p:ph idx="1"/>
          </p:nvPr>
        </p:nvSpPr>
        <p:spPr/>
        <p:txBody>
          <a:bodyPr>
            <a:normAutofit lnSpcReduction="10000"/>
          </a:bodyPr>
          <a:lstStyle/>
          <a:p>
            <a:pPr marL="0" indent="0">
              <a:buNone/>
            </a:pPr>
            <a:r>
              <a:rPr lang="fr-FR" b="1" dirty="0"/>
              <a:t>Constats</a:t>
            </a:r>
          </a:p>
          <a:p>
            <a:pPr marL="0" indent="0">
              <a:buNone/>
            </a:pPr>
            <a:r>
              <a:rPr lang="fr-FR" dirty="0"/>
              <a:t>diagnostic </a:t>
            </a:r>
            <a:r>
              <a:rPr lang="fr-FR" dirty="0">
                <a:solidFill>
                  <a:srgbClr val="FF0000"/>
                </a:solidFill>
              </a:rPr>
              <a:t>alarmant </a:t>
            </a:r>
            <a:r>
              <a:rPr lang="fr-FR" dirty="0"/>
              <a:t>:</a:t>
            </a:r>
          </a:p>
          <a:p>
            <a:r>
              <a:rPr lang="fr-FR" dirty="0"/>
              <a:t>Recherche: </a:t>
            </a:r>
            <a:r>
              <a:rPr lang="fr-FR" dirty="0">
                <a:solidFill>
                  <a:srgbClr val="FF0000"/>
                </a:solidFill>
              </a:rPr>
              <a:t>rémunérations</a:t>
            </a:r>
            <a:r>
              <a:rPr lang="fr-FR" dirty="0"/>
              <a:t> de tous sensiblement </a:t>
            </a:r>
            <a:r>
              <a:rPr lang="fr-FR" dirty="0">
                <a:solidFill>
                  <a:srgbClr val="FF0000"/>
                </a:solidFill>
              </a:rPr>
              <a:t>inférieures </a:t>
            </a:r>
            <a:r>
              <a:rPr lang="fr-FR" dirty="0"/>
              <a:t>à celles des pays membres de (OCDE), mais également à celles des autres corps de la fonction publique française.</a:t>
            </a:r>
          </a:p>
          <a:p>
            <a:r>
              <a:rPr lang="fr-FR" dirty="0">
                <a:solidFill>
                  <a:srgbClr val="FF0000"/>
                </a:solidFill>
              </a:rPr>
              <a:t>L’emploi scientifique permanent </a:t>
            </a:r>
            <a:r>
              <a:rPr lang="fr-FR" dirty="0"/>
              <a:t>a connu une </a:t>
            </a:r>
            <a:r>
              <a:rPr lang="fr-FR" dirty="0">
                <a:solidFill>
                  <a:srgbClr val="FF0000"/>
                </a:solidFill>
              </a:rPr>
              <a:t>érosion</a:t>
            </a:r>
            <a:r>
              <a:rPr lang="fr-FR" dirty="0"/>
              <a:t> depuis plus de dix ans, en partie masquée par le recours à des contrats précaires. Les </a:t>
            </a:r>
            <a:r>
              <a:rPr lang="fr-FR" dirty="0">
                <a:solidFill>
                  <a:srgbClr val="FF0000"/>
                </a:solidFill>
              </a:rPr>
              <a:t>conditions d’entrée </a:t>
            </a:r>
            <a:r>
              <a:rPr lang="fr-FR" dirty="0"/>
              <a:t>dans la carrière scientifique sont </a:t>
            </a:r>
            <a:r>
              <a:rPr lang="fr-FR" dirty="0">
                <a:solidFill>
                  <a:srgbClr val="FF0000"/>
                </a:solidFill>
              </a:rPr>
              <a:t>défavorables</a:t>
            </a:r>
            <a:r>
              <a:rPr lang="fr-FR" dirty="0"/>
              <a:t>.</a:t>
            </a:r>
          </a:p>
          <a:p>
            <a:r>
              <a:rPr lang="fr-FR" dirty="0"/>
              <a:t>Grande disparité en RH selon les organismes de recherche et d’enseignement supérieur.</a:t>
            </a:r>
          </a:p>
          <a:p>
            <a:endParaRPr lang="fr-FR" dirty="0"/>
          </a:p>
        </p:txBody>
      </p:sp>
    </p:spTree>
    <p:extLst>
      <p:ext uri="{BB962C8B-B14F-4D97-AF65-F5344CB8AC3E}">
        <p14:creationId xmlns:p14="http://schemas.microsoft.com/office/powerpoint/2010/main" val="139313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BA80B-B5E8-7244-8A5D-E61480B1DE4B}"/>
              </a:ext>
            </a:extLst>
          </p:cNvPr>
          <p:cNvSpPr>
            <a:spLocks noGrp="1"/>
          </p:cNvSpPr>
          <p:nvPr>
            <p:ph type="title"/>
          </p:nvPr>
        </p:nvSpPr>
        <p:spPr/>
        <p:txBody>
          <a:bodyPr/>
          <a:lstStyle/>
          <a:p>
            <a:r>
              <a:rPr lang="fr-FR" dirty="0"/>
              <a:t>GT2: Carrières</a:t>
            </a:r>
          </a:p>
        </p:txBody>
      </p:sp>
      <p:sp>
        <p:nvSpPr>
          <p:cNvPr id="3" name="Espace réservé du contenu 2">
            <a:extLst>
              <a:ext uri="{FF2B5EF4-FFF2-40B4-BE49-F238E27FC236}">
                <a16:creationId xmlns:a16="http://schemas.microsoft.com/office/drawing/2014/main" id="{851F0706-7DBF-7E43-B39E-9909B7D44418}"/>
              </a:ext>
            </a:extLst>
          </p:cNvPr>
          <p:cNvSpPr>
            <a:spLocks noGrp="1"/>
          </p:cNvSpPr>
          <p:nvPr>
            <p:ph idx="1"/>
          </p:nvPr>
        </p:nvSpPr>
        <p:spPr>
          <a:xfrm>
            <a:off x="838200" y="1393370"/>
            <a:ext cx="10515600" cy="5103223"/>
          </a:xfrm>
        </p:spPr>
        <p:txBody>
          <a:bodyPr>
            <a:normAutofit fontScale="92500" lnSpcReduction="20000"/>
          </a:bodyPr>
          <a:lstStyle/>
          <a:p>
            <a:pPr marL="0" indent="0">
              <a:buNone/>
            </a:pPr>
            <a:r>
              <a:rPr lang="fr-FR" b="1" dirty="0"/>
              <a:t>Propositions</a:t>
            </a:r>
          </a:p>
          <a:p>
            <a:r>
              <a:rPr lang="fr-FR" dirty="0"/>
              <a:t>Augmenter substantiellement (2Md€/an) </a:t>
            </a:r>
            <a:r>
              <a:rPr lang="fr-FR" dirty="0">
                <a:solidFill>
                  <a:srgbClr val="FF0000"/>
                </a:solidFill>
              </a:rPr>
              <a:t>les primes </a:t>
            </a:r>
            <a:r>
              <a:rPr lang="fr-FR" dirty="0"/>
              <a:t>des personnels</a:t>
            </a:r>
          </a:p>
          <a:p>
            <a:r>
              <a:rPr lang="fr-FR" dirty="0">
                <a:solidFill>
                  <a:srgbClr val="FF0000"/>
                </a:solidFill>
              </a:rPr>
              <a:t>augmenter la précarité </a:t>
            </a:r>
            <a:r>
              <a:rPr lang="fr-FR" dirty="0"/>
              <a:t>des personnels en : </a:t>
            </a:r>
          </a:p>
          <a:p>
            <a:pPr lvl="1"/>
            <a:r>
              <a:rPr lang="fr-FR" dirty="0"/>
              <a:t>primes à la </a:t>
            </a:r>
            <a:r>
              <a:rPr lang="fr-FR" dirty="0">
                <a:solidFill>
                  <a:srgbClr val="FF0000"/>
                </a:solidFill>
              </a:rPr>
              <a:t>performance</a:t>
            </a:r>
            <a:r>
              <a:rPr lang="fr-FR" dirty="0"/>
              <a:t> et à « l’engagement »</a:t>
            </a:r>
          </a:p>
          <a:p>
            <a:pPr lvl="1"/>
            <a:r>
              <a:rPr lang="fr-FR" dirty="0"/>
              <a:t>nombreux </a:t>
            </a:r>
            <a:r>
              <a:rPr lang="fr-FR" dirty="0">
                <a:solidFill>
                  <a:srgbClr val="FF0000"/>
                </a:solidFill>
              </a:rPr>
              <a:t>statuts précaires </a:t>
            </a:r>
            <a:r>
              <a:rPr lang="fr-FR" dirty="0"/>
              <a:t>(tenure </a:t>
            </a:r>
            <a:r>
              <a:rPr lang="fr-FR" dirty="0" err="1"/>
              <a:t>tracks</a:t>
            </a:r>
            <a:r>
              <a:rPr lang="fr-FR" dirty="0"/>
              <a:t>, contrats de projet, etc.) </a:t>
            </a:r>
          </a:p>
          <a:p>
            <a:pPr lvl="1"/>
            <a:r>
              <a:rPr lang="fr-FR" dirty="0"/>
              <a:t>augmentant le poids de </a:t>
            </a:r>
            <a:r>
              <a:rPr lang="fr-FR" dirty="0">
                <a:solidFill>
                  <a:srgbClr val="FF0000"/>
                </a:solidFill>
              </a:rPr>
              <a:t>l’évaluation</a:t>
            </a:r>
            <a:r>
              <a:rPr lang="fr-FR" dirty="0"/>
              <a:t> sur les chercheurs.</a:t>
            </a:r>
          </a:p>
          <a:p>
            <a:pPr lvl="1"/>
            <a:r>
              <a:rPr lang="fr-FR" dirty="0"/>
              <a:t>transformant les carrières, missions et temps de travail des enseignants-chercheurs (</a:t>
            </a:r>
            <a:r>
              <a:rPr lang="fr-FR" dirty="0">
                <a:solidFill>
                  <a:srgbClr val="FF0000"/>
                </a:solidFill>
              </a:rPr>
              <a:t>modulation de service=&gt; fin des 192h « désuet, mène à des heures complémentaires »</a:t>
            </a:r>
            <a:r>
              <a:rPr lang="fr-FR" dirty="0"/>
              <a:t>) ;</a:t>
            </a:r>
          </a:p>
          <a:p>
            <a:r>
              <a:rPr lang="fr-FR" dirty="0"/>
              <a:t>renommer les Maîtres de conférences « Professeurs-assistants » et/ou fusionner les corps.</a:t>
            </a:r>
          </a:p>
          <a:p>
            <a:r>
              <a:rPr lang="fr-FR" dirty="0"/>
              <a:t>valoriser le doctorat en </a:t>
            </a:r>
            <a:r>
              <a:rPr lang="fr-FR" dirty="0">
                <a:solidFill>
                  <a:srgbClr val="FF0000"/>
                </a:solidFill>
              </a:rPr>
              <a:t>adaptant sa durée </a:t>
            </a:r>
            <a:r>
              <a:rPr lang="fr-FR" dirty="0"/>
              <a:t>et en augmentant rémunérations et financement dédié ;</a:t>
            </a:r>
          </a:p>
          <a:p>
            <a:r>
              <a:rPr lang="fr-FR" dirty="0"/>
              <a:t>encourager la </a:t>
            </a:r>
            <a:r>
              <a:rPr lang="fr-FR" dirty="0">
                <a:solidFill>
                  <a:srgbClr val="FF0000"/>
                </a:solidFill>
              </a:rPr>
              <a:t>mobilité public-privé </a:t>
            </a:r>
            <a:r>
              <a:rPr lang="fr-FR" dirty="0"/>
              <a:t>des titulaires.</a:t>
            </a:r>
          </a:p>
          <a:p>
            <a:endParaRPr lang="fr-FR" dirty="0"/>
          </a:p>
          <a:p>
            <a:endParaRPr lang="fr-FR" dirty="0"/>
          </a:p>
        </p:txBody>
      </p:sp>
    </p:spTree>
    <p:extLst>
      <p:ext uri="{BB962C8B-B14F-4D97-AF65-F5344CB8AC3E}">
        <p14:creationId xmlns:p14="http://schemas.microsoft.com/office/powerpoint/2010/main" val="419712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Effets sur les étudiant·</a:t>
            </a:r>
            <a:r>
              <a:rPr lang="en-US" dirty="0" err="1"/>
              <a:t>es</a:t>
            </a:r>
            <a:endParaRPr lang="fr-FR" dirty="0"/>
          </a:p>
        </p:txBody>
      </p:sp>
      <p:sp>
        <p:nvSpPr>
          <p:cNvPr id="3" name="Espace réservé du contenu 2"/>
          <p:cNvSpPr>
            <a:spLocks noGrp="1"/>
          </p:cNvSpPr>
          <p:nvPr>
            <p:ph idx="1"/>
          </p:nvPr>
        </p:nvSpPr>
        <p:spPr/>
        <p:txBody>
          <a:bodyPr/>
          <a:lstStyle/>
          <a:p>
            <a:pPr lvl="1"/>
            <a:r>
              <a:rPr lang="fr-FR" dirty="0"/>
              <a:t>En plus des effets sur les précaires, les effets de la polarisation du supérieur : la majorité des universités, surtout au niveau licence, là où se trouvent les </a:t>
            </a:r>
            <a:r>
              <a:rPr lang="fr-FR" dirty="0" err="1"/>
              <a:t>étudiant·es</a:t>
            </a:r>
            <a:r>
              <a:rPr lang="fr-FR" dirty="0"/>
              <a:t> </a:t>
            </a:r>
            <a:r>
              <a:rPr lang="fr-FR" dirty="0" err="1"/>
              <a:t>issu·es</a:t>
            </a:r>
            <a:r>
              <a:rPr lang="fr-FR" dirty="0"/>
              <a:t> des classes populaires, n’aura que des moyens de misère pour l’enseignement et pas de moyens du tout pour la recherche (facs poubelles)</a:t>
            </a:r>
          </a:p>
          <a:p>
            <a:pPr lvl="1"/>
            <a:r>
              <a:rPr lang="fr-FR" dirty="0"/>
              <a:t>La hausse des frais d’inscription en commençant dans les établissements qui concentrent déjà les financements de recherche dits « d’excellence » (facs d’élite)</a:t>
            </a:r>
          </a:p>
          <a:p>
            <a:endParaRPr lang="fr-FR" dirty="0"/>
          </a:p>
        </p:txBody>
      </p:sp>
    </p:spTree>
    <p:extLst>
      <p:ext uri="{BB962C8B-B14F-4D97-AF65-F5344CB8AC3E}">
        <p14:creationId xmlns:p14="http://schemas.microsoft.com/office/powerpoint/2010/main" val="305334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Effets sur les précaires</a:t>
            </a:r>
          </a:p>
        </p:txBody>
      </p:sp>
      <p:sp>
        <p:nvSpPr>
          <p:cNvPr id="3" name="Espace réservé du contenu 2"/>
          <p:cNvSpPr>
            <a:spLocks noGrp="1"/>
          </p:cNvSpPr>
          <p:nvPr>
            <p:ph idx="1"/>
          </p:nvPr>
        </p:nvSpPr>
        <p:spPr/>
        <p:txBody>
          <a:bodyPr>
            <a:normAutofit/>
          </a:bodyPr>
          <a:lstStyle/>
          <a:p>
            <a:pPr lvl="1"/>
            <a:r>
              <a:rPr lang="fr-FR" sz="2800" dirty="0"/>
              <a:t>Plus de précarité des chercheurs avec des contrats liés à un projet et non à une école doctorale</a:t>
            </a:r>
          </a:p>
          <a:p>
            <a:pPr lvl="1"/>
            <a:r>
              <a:rPr lang="fr-FR" sz="2800" dirty="0"/>
              <a:t>Plus de précarité des enseignants avec des contrats annuels sans cadrage national du nombre d’heures ni des salaires (contrats dits LRU)</a:t>
            </a:r>
          </a:p>
          <a:p>
            <a:pPr lvl="1"/>
            <a:r>
              <a:rPr lang="fr-FR" sz="2800" dirty="0"/>
              <a:t>Plus de pression pour la thèse en 3 ans, sur un sujet défini par un appel à projet</a:t>
            </a:r>
          </a:p>
          <a:p>
            <a:pPr lvl="1"/>
            <a:r>
              <a:rPr lang="fr-FR" sz="2800" dirty="0"/>
              <a:t>pratiquement plus de perspective de titularisation</a:t>
            </a:r>
          </a:p>
          <a:p>
            <a:pPr lvl="1"/>
            <a:r>
              <a:rPr lang="fr-FR" sz="2800" dirty="0"/>
              <a:t>plus de subordination aux chefs de projet, plus de risques de harcèlement et violences sexuelles.</a:t>
            </a:r>
          </a:p>
          <a:p>
            <a:endParaRPr lang="fr-FR" sz="3200" dirty="0"/>
          </a:p>
        </p:txBody>
      </p:sp>
    </p:spTree>
    <p:extLst>
      <p:ext uri="{BB962C8B-B14F-4D97-AF65-F5344CB8AC3E}">
        <p14:creationId xmlns:p14="http://schemas.microsoft.com/office/powerpoint/2010/main" val="87358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Effets sur les BIATSS - ITA</a:t>
            </a:r>
          </a:p>
        </p:txBody>
      </p:sp>
      <p:sp>
        <p:nvSpPr>
          <p:cNvPr id="3" name="Espace réservé du contenu 2"/>
          <p:cNvSpPr>
            <a:spLocks noGrp="1"/>
          </p:cNvSpPr>
          <p:nvPr>
            <p:ph idx="1"/>
          </p:nvPr>
        </p:nvSpPr>
        <p:spPr/>
        <p:txBody>
          <a:bodyPr/>
          <a:lstStyle/>
          <a:p>
            <a:pPr lvl="1"/>
            <a:r>
              <a:rPr lang="fr-FR" dirty="0"/>
              <a:t>Déjà fortement touchés par la précarité, les personnels ingénieurs, techniciens ou administratifs seraient les premiers visés par les CDI de chantier</a:t>
            </a:r>
          </a:p>
          <a:p>
            <a:pPr lvl="1"/>
            <a:r>
              <a:rPr lang="fr-FR" dirty="0"/>
              <a:t>Inégalités accrus entre les managers aux pouvoirs et rémunérations qui explosent, et les précaires, avec disparition progressive des positions intermédiaires.</a:t>
            </a:r>
          </a:p>
          <a:p>
            <a:pPr lvl="1"/>
            <a:r>
              <a:rPr lang="fr-FR" dirty="0"/>
              <a:t>Désorganisation des équipes par les départs permanents (fin de contrat, démission, </a:t>
            </a:r>
            <a:r>
              <a:rPr lang="fr-FR" dirty="0" err="1"/>
              <a:t>burn-out</a:t>
            </a:r>
            <a:r>
              <a:rPr lang="fr-FR" dirty="0"/>
              <a:t>)</a:t>
            </a:r>
          </a:p>
          <a:p>
            <a:pPr lvl="1"/>
            <a:r>
              <a:rPr lang="fr-FR" dirty="0"/>
              <a:t>Externalisation au privé, parfois à des filiales de l’université en joint-venture avec des capitaux privés.</a:t>
            </a:r>
          </a:p>
          <a:p>
            <a:pPr lvl="1"/>
            <a:r>
              <a:rPr lang="fr-FR" dirty="0"/>
              <a:t>La cours des comptes demande que la LPPR augmente le temps de travail des </a:t>
            </a:r>
            <a:r>
              <a:rPr lang="fr-FR" dirty="0" err="1"/>
              <a:t>Biatss</a:t>
            </a:r>
            <a:r>
              <a:rPr lang="fr-FR" dirty="0"/>
              <a:t> de 9% en moyenne et qu’on contrôle plus </a:t>
            </a:r>
            <a:r>
              <a:rPr lang="fr-FR"/>
              <a:t>leur congés.</a:t>
            </a:r>
            <a:endParaRPr lang="fr-FR" dirty="0"/>
          </a:p>
          <a:p>
            <a:endParaRPr lang="fr-FR" dirty="0"/>
          </a:p>
        </p:txBody>
      </p:sp>
    </p:spTree>
    <p:extLst>
      <p:ext uri="{BB962C8B-B14F-4D97-AF65-F5344CB8AC3E}">
        <p14:creationId xmlns:p14="http://schemas.microsoft.com/office/powerpoint/2010/main" val="32737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Effets sur les enseignants-chercheurs titulaires</a:t>
            </a:r>
          </a:p>
        </p:txBody>
      </p:sp>
      <p:sp>
        <p:nvSpPr>
          <p:cNvPr id="3" name="Espace réservé du contenu 2"/>
          <p:cNvSpPr>
            <a:spLocks noGrp="1"/>
          </p:cNvSpPr>
          <p:nvPr>
            <p:ph idx="1"/>
          </p:nvPr>
        </p:nvSpPr>
        <p:spPr/>
        <p:txBody>
          <a:bodyPr>
            <a:normAutofit/>
          </a:bodyPr>
          <a:lstStyle/>
          <a:p>
            <a:pPr lvl="1"/>
            <a:r>
              <a:rPr lang="fr-FR" sz="2800" dirty="0"/>
              <a:t>perte d’autonomie et de la protection du statut</a:t>
            </a:r>
          </a:p>
          <a:p>
            <a:pPr lvl="1"/>
            <a:r>
              <a:rPr lang="fr-FR" sz="2800" dirty="0"/>
              <a:t>avec la gestion par l’évaluation et paiement par prime</a:t>
            </a:r>
          </a:p>
          <a:p>
            <a:pPr lvl="1"/>
            <a:r>
              <a:rPr lang="fr-FR" sz="2800" dirty="0"/>
              <a:t>perte de revenu de celles et ceux qui font des heures complémentaires</a:t>
            </a:r>
          </a:p>
          <a:p>
            <a:pPr lvl="1"/>
            <a:r>
              <a:rPr lang="fr-FR" sz="2800" dirty="0"/>
              <a:t>le </a:t>
            </a:r>
            <a:r>
              <a:rPr lang="fr-FR" sz="2800" dirty="0" err="1"/>
              <a:t>burn-out</a:t>
            </a:r>
            <a:r>
              <a:rPr lang="fr-FR" sz="2800" dirty="0"/>
              <a:t> et la souffrance au travail à devoir jouer les managers pour justifier ce statut désormais exceptionnel.</a:t>
            </a:r>
          </a:p>
          <a:p>
            <a:endParaRPr lang="fr-FR" sz="3200" dirty="0"/>
          </a:p>
        </p:txBody>
      </p:sp>
    </p:spTree>
    <p:extLst>
      <p:ext uri="{BB962C8B-B14F-4D97-AF65-F5344CB8AC3E}">
        <p14:creationId xmlns:p14="http://schemas.microsoft.com/office/powerpoint/2010/main" val="354579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6D50DDE-2D45-4C96-BD59-0A86C73C7447}"/>
              </a:ext>
            </a:extLst>
          </p:cNvPr>
          <p:cNvSpPr txBox="1"/>
          <p:nvPr/>
        </p:nvSpPr>
        <p:spPr>
          <a:xfrm>
            <a:off x="492347" y="4680260"/>
            <a:ext cx="9635586" cy="1446550"/>
          </a:xfrm>
          <a:prstGeom prst="rect">
            <a:avLst/>
          </a:prstGeom>
          <a:noFill/>
        </p:spPr>
        <p:txBody>
          <a:bodyPr wrap="none" rtlCol="0">
            <a:spAutoFit/>
          </a:bodyPr>
          <a:lstStyle/>
          <a:p>
            <a:r>
              <a:rPr lang="fr-FR" sz="3200" dirty="0"/>
              <a:t>Liste des facs, labos, revues et sociétés savantes en lutte:</a:t>
            </a:r>
          </a:p>
          <a:p>
            <a:r>
              <a:rPr lang="de-DE" sz="2000" dirty="0">
                <a:hlinkClick r:id="rId2"/>
              </a:rPr>
              <a:t>https://universiteouverte.org/2020/01/14/liste-des-facs-et-labos-en-lutte/</a:t>
            </a:r>
            <a:endParaRPr lang="fr-FR" sz="2000" dirty="0"/>
          </a:p>
          <a:p>
            <a:endParaRPr lang="fr-FR" sz="3600" dirty="0"/>
          </a:p>
        </p:txBody>
      </p:sp>
      <p:sp>
        <p:nvSpPr>
          <p:cNvPr id="7" name="ZoneTexte 6">
            <a:extLst>
              <a:ext uri="{FF2B5EF4-FFF2-40B4-BE49-F238E27FC236}">
                <a16:creationId xmlns:a16="http://schemas.microsoft.com/office/drawing/2014/main" id="{05476168-22F4-4F71-B062-17F327FE43B3}"/>
              </a:ext>
            </a:extLst>
          </p:cNvPr>
          <p:cNvSpPr txBox="1"/>
          <p:nvPr/>
        </p:nvSpPr>
        <p:spPr>
          <a:xfrm>
            <a:off x="492347" y="5728866"/>
            <a:ext cx="7317452" cy="1354217"/>
          </a:xfrm>
          <a:prstGeom prst="rect">
            <a:avLst/>
          </a:prstGeom>
          <a:noFill/>
        </p:spPr>
        <p:txBody>
          <a:bodyPr wrap="none" rtlCol="0">
            <a:spAutoFit/>
          </a:bodyPr>
          <a:lstStyle/>
          <a:p>
            <a:r>
              <a:rPr lang="fr-FR" sz="2800" dirty="0"/>
              <a:t>La revue </a:t>
            </a:r>
            <a:r>
              <a:rPr lang="fr-FR" sz="2800" i="1" dirty="0" err="1"/>
              <a:t>Zilsel</a:t>
            </a:r>
            <a:r>
              <a:rPr lang="fr-FR" sz="2800" dirty="0"/>
              <a:t> a fait un numéro de circonstances:</a:t>
            </a:r>
          </a:p>
          <a:p>
            <a:r>
              <a:rPr lang="de-DE" dirty="0">
                <a:hlinkClick r:id="rId3"/>
              </a:rPr>
              <a:t>https://www.cairn.info/revue-zilsel-2020-gr%C3%A8ve.htm</a:t>
            </a:r>
            <a:endParaRPr lang="fr-FR" dirty="0"/>
          </a:p>
          <a:p>
            <a:r>
              <a:rPr lang="fr-FR" sz="3600" dirty="0"/>
              <a:t> </a:t>
            </a:r>
          </a:p>
        </p:txBody>
      </p:sp>
      <p:sp>
        <p:nvSpPr>
          <p:cNvPr id="2" name="ZoneTexte 1">
            <a:extLst>
              <a:ext uri="{FF2B5EF4-FFF2-40B4-BE49-F238E27FC236}">
                <a16:creationId xmlns:a16="http://schemas.microsoft.com/office/drawing/2014/main" id="{E917CF98-45CB-4C3A-A6D2-8ECF7A979AC6}"/>
              </a:ext>
            </a:extLst>
          </p:cNvPr>
          <p:cNvSpPr txBox="1"/>
          <p:nvPr/>
        </p:nvSpPr>
        <p:spPr>
          <a:xfrm>
            <a:off x="357923" y="32834"/>
            <a:ext cx="10539850" cy="4647426"/>
          </a:xfrm>
          <a:prstGeom prst="rect">
            <a:avLst/>
          </a:prstGeom>
          <a:noFill/>
        </p:spPr>
        <p:txBody>
          <a:bodyPr wrap="square" rtlCol="0">
            <a:spAutoFit/>
          </a:bodyPr>
          <a:lstStyle/>
          <a:p>
            <a:r>
              <a:rPr lang="fr-FR" sz="3200" b="1" dirty="0"/>
              <a:t>Autres sources d’informations:</a:t>
            </a:r>
          </a:p>
          <a:p>
            <a:pPr marL="285750" indent="-285750">
              <a:buFontTx/>
              <a:buChar char="-"/>
            </a:pPr>
            <a:r>
              <a:rPr lang="fr-FR" sz="2800" dirty="0"/>
              <a:t>Les rapports préliminaires à la LPPR: </a:t>
            </a:r>
            <a:r>
              <a:rPr lang="de-DE" dirty="0">
                <a:hlinkClick r:id="rId4"/>
              </a:rPr>
              <a:t>http://www.sauvonsluniversite.fr/spip.php?article8548</a:t>
            </a:r>
            <a:endParaRPr lang="de-DE" dirty="0"/>
          </a:p>
          <a:p>
            <a:pPr marL="285750" indent="-285750">
              <a:buFontTx/>
              <a:buChar char="-"/>
            </a:pPr>
            <a:r>
              <a:rPr lang="de-DE" sz="2800" dirty="0" err="1"/>
              <a:t>Une</a:t>
            </a:r>
            <a:r>
              <a:rPr lang="de-DE" sz="2800" dirty="0"/>
              <a:t> </a:t>
            </a:r>
            <a:r>
              <a:rPr lang="de-DE" sz="2800" dirty="0" err="1"/>
              <a:t>excellente</a:t>
            </a:r>
            <a:r>
              <a:rPr lang="de-DE" sz="2800" dirty="0"/>
              <a:t> </a:t>
            </a:r>
            <a:r>
              <a:rPr lang="de-DE" sz="2800" dirty="0" err="1"/>
              <a:t>analyse</a:t>
            </a:r>
            <a:r>
              <a:rPr lang="de-DE" sz="2800" dirty="0"/>
              <a:t> </a:t>
            </a:r>
            <a:r>
              <a:rPr lang="de-DE" sz="2800" dirty="0" err="1"/>
              <a:t>critique</a:t>
            </a:r>
            <a:r>
              <a:rPr lang="de-DE" sz="2800" dirty="0"/>
              <a:t> de </a:t>
            </a:r>
            <a:r>
              <a:rPr lang="de-DE" sz="2800" dirty="0" err="1"/>
              <a:t>ces</a:t>
            </a:r>
            <a:r>
              <a:rPr lang="de-DE" sz="2800" dirty="0"/>
              <a:t> </a:t>
            </a:r>
            <a:r>
              <a:rPr lang="de-DE" sz="2800" dirty="0" err="1"/>
              <a:t>rapports</a:t>
            </a:r>
            <a:r>
              <a:rPr lang="de-DE" dirty="0"/>
              <a:t>: </a:t>
            </a:r>
            <a:r>
              <a:rPr lang="de-DE" dirty="0">
                <a:hlinkClick r:id="rId5"/>
              </a:rPr>
              <a:t>http://sauvonsluniversite.com/spip.php?article8594</a:t>
            </a:r>
            <a:endParaRPr lang="de-DE" dirty="0"/>
          </a:p>
          <a:p>
            <a:pPr marL="285750" indent="-285750">
              <a:buFontTx/>
              <a:buChar char="-"/>
            </a:pPr>
            <a:r>
              <a:rPr lang="de-DE" sz="2800" dirty="0" err="1"/>
              <a:t>Plusieurs</a:t>
            </a:r>
            <a:r>
              <a:rPr lang="de-DE" sz="2800" dirty="0"/>
              <a:t> </a:t>
            </a:r>
            <a:r>
              <a:rPr lang="de-DE" sz="2800" dirty="0" err="1"/>
              <a:t>tribunes</a:t>
            </a:r>
            <a:r>
              <a:rPr lang="de-DE" sz="2800" dirty="0"/>
              <a:t> </a:t>
            </a:r>
            <a:r>
              <a:rPr lang="de-DE" sz="2800" dirty="0" err="1"/>
              <a:t>dans</a:t>
            </a:r>
            <a:r>
              <a:rPr lang="de-DE" sz="2800" dirty="0"/>
              <a:t> la presse nationale: </a:t>
            </a:r>
          </a:p>
          <a:p>
            <a:pPr marL="742950" lvl="1" indent="-285750">
              <a:buFontTx/>
              <a:buChar char="-"/>
            </a:pPr>
            <a:r>
              <a:rPr lang="de-DE" dirty="0">
                <a:hlinkClick r:id="rId6"/>
              </a:rPr>
              <a:t>https://www.liberation.fr/debats/2020/01/20/la-recherche-ne-peut-s-inscrire-dans-une-logique-de-competition-individuelle_1774086</a:t>
            </a:r>
            <a:endParaRPr lang="de-DE" dirty="0"/>
          </a:p>
          <a:p>
            <a:pPr marL="742950" lvl="1" indent="-285750">
              <a:buFontTx/>
              <a:buChar char="-"/>
            </a:pPr>
            <a:r>
              <a:rPr lang="de-DE" dirty="0">
                <a:hlinkClick r:id="rId7"/>
              </a:rPr>
              <a:t>https://www.liberation.fr/debats/2020/01/08/le-cnrs-n-a-pas-a-propager-d-idees-recues-sur-darwin_1771958</a:t>
            </a:r>
            <a:endParaRPr lang="de-DE" dirty="0"/>
          </a:p>
          <a:p>
            <a:pPr marL="742950" lvl="1" indent="-285750">
              <a:buFontTx/>
              <a:buChar char="-"/>
            </a:pPr>
            <a:r>
              <a:rPr lang="de-DE" dirty="0">
                <a:hlinkClick r:id="rId8"/>
              </a:rPr>
              <a:t>https://www.lemonde.fr/idees/article/2020/01/20/nous-chercheurs-voulons-defendre-l-autonomie-de-la-recherche-et-des-formations_6026543_3232.html</a:t>
            </a:r>
            <a:endParaRPr lang="de-DE" dirty="0"/>
          </a:p>
          <a:p>
            <a:pPr marL="742950" lvl="1" indent="-285750">
              <a:buFontTx/>
              <a:buChar char="-"/>
            </a:pPr>
            <a:r>
              <a:rPr lang="de-DE" dirty="0">
                <a:hlinkClick r:id="rId9"/>
              </a:rPr>
              <a:t>https://www.lemonde.fr/sciences/article/2019/10/14/le-blues-des-chercheurs-francais_6015488_1650684.html</a:t>
            </a:r>
            <a:endParaRPr lang="fr-FR" dirty="0"/>
          </a:p>
        </p:txBody>
      </p:sp>
    </p:spTree>
    <p:extLst>
      <p:ext uri="{BB962C8B-B14F-4D97-AF65-F5344CB8AC3E}">
        <p14:creationId xmlns:p14="http://schemas.microsoft.com/office/powerpoint/2010/main" val="318109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C8457-9173-3C48-9BE0-3DA8DF21F27B}"/>
              </a:ext>
            </a:extLst>
          </p:cNvPr>
          <p:cNvSpPr>
            <a:spLocks noGrp="1"/>
          </p:cNvSpPr>
          <p:nvPr>
            <p:ph type="title"/>
          </p:nvPr>
        </p:nvSpPr>
        <p:spPr/>
        <p:txBody>
          <a:bodyPr/>
          <a:lstStyle/>
          <a:p>
            <a:r>
              <a:rPr lang="fr-FR" dirty="0"/>
              <a:t>Conclusion sur la démocratie</a:t>
            </a:r>
          </a:p>
        </p:txBody>
      </p:sp>
      <p:sp>
        <p:nvSpPr>
          <p:cNvPr id="3" name="Espace réservé du contenu 2">
            <a:extLst>
              <a:ext uri="{FF2B5EF4-FFF2-40B4-BE49-F238E27FC236}">
                <a16:creationId xmlns:a16="http://schemas.microsoft.com/office/drawing/2014/main" id="{A8E75ABD-267C-6F40-B397-B811E2287A29}"/>
              </a:ext>
            </a:extLst>
          </p:cNvPr>
          <p:cNvSpPr>
            <a:spLocks noGrp="1"/>
          </p:cNvSpPr>
          <p:nvPr>
            <p:ph idx="1"/>
          </p:nvPr>
        </p:nvSpPr>
        <p:spPr/>
        <p:txBody>
          <a:bodyPr/>
          <a:lstStyle/>
          <a:p>
            <a:r>
              <a:rPr lang="fr-FR" dirty="0"/>
              <a:t>Double processus </a:t>
            </a:r>
            <a:r>
              <a:rPr lang="fr-FR" dirty="0">
                <a:solidFill>
                  <a:srgbClr val="FF0000"/>
                </a:solidFill>
              </a:rPr>
              <a:t>anti-démocratique</a:t>
            </a:r>
            <a:r>
              <a:rPr lang="fr-FR" dirty="0"/>
              <a:t>: </a:t>
            </a:r>
          </a:p>
          <a:p>
            <a:pPr marL="514350" indent="-514350">
              <a:buAutoNum type="arabicParenR"/>
            </a:pPr>
            <a:r>
              <a:rPr lang="fr-FR" dirty="0"/>
              <a:t>les propositions s’opposent à ce que demande la communauté scientifique depuis des années: postes et moyens récurrents</a:t>
            </a:r>
          </a:p>
          <a:p>
            <a:pPr marL="514350" indent="-514350">
              <a:buAutoNum type="arabicParenR"/>
            </a:pPr>
            <a:r>
              <a:rPr lang="fr-FR" dirty="0"/>
              <a:t>Les groupes de travail représentent l’entreprise, les disciplines scientifiques et ingénieurs, et les têtes des institutions d’élites qui veulent augmenter leur pouvoir et marge de décision (conflit d’intérêt et contrôle)</a:t>
            </a:r>
          </a:p>
        </p:txBody>
      </p:sp>
    </p:spTree>
    <p:extLst>
      <p:ext uri="{BB962C8B-B14F-4D97-AF65-F5344CB8AC3E}">
        <p14:creationId xmlns:p14="http://schemas.microsoft.com/office/powerpoint/2010/main" val="367798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7D33B-47D2-9D4A-B36E-44B7E2CDFD60}"/>
              </a:ext>
            </a:extLst>
          </p:cNvPr>
          <p:cNvSpPr>
            <a:spLocks noGrp="1"/>
          </p:cNvSpPr>
          <p:nvPr>
            <p:ph type="title"/>
          </p:nvPr>
        </p:nvSpPr>
        <p:spPr>
          <a:xfrm>
            <a:off x="838200" y="365126"/>
            <a:ext cx="10515600" cy="801824"/>
          </a:xfrm>
        </p:spPr>
        <p:txBody>
          <a:bodyPr/>
          <a:lstStyle/>
          <a:p>
            <a:r>
              <a:rPr lang="fr-FR" dirty="0"/>
              <a:t>Conclusion à retenir</a:t>
            </a:r>
          </a:p>
        </p:txBody>
      </p:sp>
      <p:sp>
        <p:nvSpPr>
          <p:cNvPr id="3" name="Espace réservé du contenu 2">
            <a:extLst>
              <a:ext uri="{FF2B5EF4-FFF2-40B4-BE49-F238E27FC236}">
                <a16:creationId xmlns:a16="http://schemas.microsoft.com/office/drawing/2014/main" id="{DB42DD87-B989-E84C-B1BB-47D7DE679458}"/>
              </a:ext>
            </a:extLst>
          </p:cNvPr>
          <p:cNvSpPr>
            <a:spLocks noGrp="1"/>
          </p:cNvSpPr>
          <p:nvPr>
            <p:ph idx="1"/>
          </p:nvPr>
        </p:nvSpPr>
        <p:spPr>
          <a:xfrm>
            <a:off x="838200" y="1280160"/>
            <a:ext cx="10515600" cy="5077097"/>
          </a:xfrm>
        </p:spPr>
        <p:txBody>
          <a:bodyPr/>
          <a:lstStyle/>
          <a:p>
            <a:pPr marL="0" indent="0">
              <a:buNone/>
            </a:pPr>
            <a:r>
              <a:rPr lang="fr-FR" b="1" dirty="0">
                <a:solidFill>
                  <a:srgbClr val="FF0000"/>
                </a:solidFill>
              </a:rPr>
              <a:t>Paradoxe</a:t>
            </a:r>
            <a:r>
              <a:rPr lang="fr-FR" dirty="0"/>
              <a:t>: </a:t>
            </a:r>
          </a:p>
          <a:p>
            <a:r>
              <a:rPr lang="fr-FR" dirty="0"/>
              <a:t>Rapport souligne précarité, manque de moyens récurrent, d’attractivité et de rémunération</a:t>
            </a:r>
          </a:p>
          <a:p>
            <a:r>
              <a:rPr lang="fr-FR" dirty="0"/>
              <a:t>Propose de créer </a:t>
            </a:r>
            <a:r>
              <a:rPr lang="fr-FR" dirty="0">
                <a:solidFill>
                  <a:srgbClr val="FF0000"/>
                </a:solidFill>
              </a:rPr>
              <a:t>encore plus </a:t>
            </a:r>
            <a:r>
              <a:rPr lang="fr-FR" dirty="0"/>
              <a:t>de précarité, moins de moyens récurrents et ajouter des primes</a:t>
            </a:r>
          </a:p>
          <a:p>
            <a:r>
              <a:rPr lang="fr-FR" dirty="0"/>
              <a:t>Démantèle les statuts: Tenure </a:t>
            </a:r>
            <a:r>
              <a:rPr lang="fr-FR" dirty="0" err="1"/>
              <a:t>track</a:t>
            </a:r>
            <a:r>
              <a:rPr lang="fr-FR" dirty="0"/>
              <a:t> et fin des 192h</a:t>
            </a:r>
          </a:p>
          <a:p>
            <a:r>
              <a:rPr lang="fr-FR" dirty="0"/>
              <a:t>Public management à l’université: « expérimentations » possibles, localisme (fin du CNU), mandarinat, lien direct entre évaluation et financement avec le passage de </a:t>
            </a:r>
            <a:r>
              <a:rPr lang="fr-FR" dirty="0" err="1"/>
              <a:t>Coulhon</a:t>
            </a:r>
            <a:r>
              <a:rPr lang="fr-FR" dirty="0"/>
              <a:t>, conseiller de Macron à l’Elysée, à la tête de l’HCERES </a:t>
            </a:r>
            <a:r>
              <a:rPr lang="fr-FR"/>
              <a:t>en février 2020.</a:t>
            </a:r>
            <a:endParaRPr lang="fr-FR" dirty="0"/>
          </a:p>
        </p:txBody>
      </p:sp>
    </p:spTree>
    <p:extLst>
      <p:ext uri="{BB962C8B-B14F-4D97-AF65-F5344CB8AC3E}">
        <p14:creationId xmlns:p14="http://schemas.microsoft.com/office/powerpoint/2010/main" val="134745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F9FE9-ECB6-4DA7-A178-97408161D80E}"/>
              </a:ext>
            </a:extLst>
          </p:cNvPr>
          <p:cNvSpPr>
            <a:spLocks noGrp="1"/>
          </p:cNvSpPr>
          <p:nvPr>
            <p:ph type="title"/>
          </p:nvPr>
        </p:nvSpPr>
        <p:spPr/>
        <p:txBody>
          <a:bodyPr>
            <a:normAutofit fontScale="90000"/>
          </a:bodyPr>
          <a:lstStyle/>
          <a:p>
            <a:r>
              <a:rPr lang="fr-FR" dirty="0"/>
              <a:t>Un point qui a fait couler de l’encre: Antoine Petit (Président-directeur général du CNRS) et le « darwinisme »</a:t>
            </a:r>
          </a:p>
        </p:txBody>
      </p:sp>
      <p:sp>
        <p:nvSpPr>
          <p:cNvPr id="3" name="Espace réservé du contenu 2">
            <a:extLst>
              <a:ext uri="{FF2B5EF4-FFF2-40B4-BE49-F238E27FC236}">
                <a16:creationId xmlns:a16="http://schemas.microsoft.com/office/drawing/2014/main" id="{6100C93D-ACE2-4D76-AC29-195C67ABB613}"/>
              </a:ext>
            </a:extLst>
          </p:cNvPr>
          <p:cNvSpPr>
            <a:spLocks noGrp="1"/>
          </p:cNvSpPr>
          <p:nvPr>
            <p:ph idx="1"/>
          </p:nvPr>
        </p:nvSpPr>
        <p:spPr/>
        <p:txBody>
          <a:bodyPr/>
          <a:lstStyle/>
          <a:p>
            <a:pPr marL="0" indent="0">
              <a:buNone/>
            </a:pPr>
            <a:r>
              <a:rPr lang="fr-FR" dirty="0"/>
              <a:t>« Il faut une loi ambitieuse, inégalitaire - oui, inégalitaire, une loi vertueuse et darwinienne, qui encourage les scientifiques, équipes, laboratoires, établissements les plus performants à l'échelle internationale, une loi qui mobilise les énergies. » </a:t>
            </a:r>
          </a:p>
          <a:p>
            <a:pPr marL="0" indent="0">
              <a:buNone/>
            </a:pPr>
            <a:r>
              <a:rPr lang="fr-FR" dirty="0"/>
              <a:t>(Antoine Petit, </a:t>
            </a:r>
            <a:r>
              <a:rPr lang="fr-FR" i="1" dirty="0"/>
              <a:t>Les </a:t>
            </a:r>
            <a:r>
              <a:rPr lang="fr-FR" i="1" dirty="0" err="1"/>
              <a:t>Echos</a:t>
            </a:r>
            <a:r>
              <a:rPr lang="fr-FR" dirty="0"/>
              <a:t>, 26 novembre 2019. </a:t>
            </a:r>
            <a:r>
              <a:rPr lang="de-DE" dirty="0">
                <a:hlinkClick r:id="rId2"/>
              </a:rPr>
              <a:t>https://www.lesechos.fr/idees-debats/sciences-prospective/la-recherche-une-arme-pour-les-combats-du-futur-1150759</a:t>
            </a:r>
            <a:r>
              <a:rPr lang="de-DE" dirty="0"/>
              <a:t>)</a:t>
            </a:r>
            <a:endParaRPr lang="fr-FR" dirty="0"/>
          </a:p>
        </p:txBody>
      </p:sp>
    </p:spTree>
    <p:extLst>
      <p:ext uri="{BB962C8B-B14F-4D97-AF65-F5344CB8AC3E}">
        <p14:creationId xmlns:p14="http://schemas.microsoft.com/office/powerpoint/2010/main" val="281691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3A5709-C2AF-4A8E-BCF9-F1C851CDFD7E}"/>
              </a:ext>
            </a:extLst>
          </p:cNvPr>
          <p:cNvSpPr>
            <a:spLocks noGrp="1"/>
          </p:cNvSpPr>
          <p:nvPr>
            <p:ph idx="1"/>
          </p:nvPr>
        </p:nvSpPr>
        <p:spPr>
          <a:xfrm>
            <a:off x="739726" y="1477107"/>
            <a:ext cx="10515600" cy="5825271"/>
          </a:xfrm>
        </p:spPr>
        <p:txBody>
          <a:bodyPr>
            <a:normAutofit/>
          </a:bodyPr>
          <a:lstStyle/>
          <a:p>
            <a:r>
              <a:rPr lang="fr-FR" sz="2000" dirty="0"/>
              <a:t>La vie et les recherches de Darwin: tout l’inverse de la logique de concurrence à court terme voulue par Antoine Petit</a:t>
            </a:r>
          </a:p>
          <a:p>
            <a:pPr marL="0" indent="0">
              <a:buNone/>
            </a:pPr>
            <a:r>
              <a:rPr lang="fr-FR" sz="2000" dirty="0"/>
              <a:t>1809: naissance de Charles Darwin au Royaume Uni. </a:t>
            </a:r>
          </a:p>
          <a:p>
            <a:pPr marL="0" indent="0">
              <a:buNone/>
            </a:pPr>
            <a:r>
              <a:rPr lang="fr-FR" sz="2000" dirty="0"/>
              <a:t>1831: Darwin finit ses études et s’embarque pour 5 ans sur le </a:t>
            </a:r>
            <a:r>
              <a:rPr lang="fr-FR" sz="2000" i="1" dirty="0"/>
              <a:t>Beagle </a:t>
            </a:r>
            <a:r>
              <a:rPr lang="fr-FR" sz="2000" dirty="0"/>
              <a:t>(expédition géographique faisant le tour du monde). Collecte de spécimens. </a:t>
            </a:r>
          </a:p>
          <a:p>
            <a:pPr marL="0" indent="0">
              <a:buNone/>
            </a:pPr>
            <a:r>
              <a:rPr lang="fr-FR" sz="2000" dirty="0"/>
              <a:t>A son retour, publication de son journal.</a:t>
            </a:r>
          </a:p>
          <a:p>
            <a:pPr marL="0" indent="0">
              <a:buNone/>
            </a:pPr>
            <a:r>
              <a:rPr lang="fr-FR" sz="2000" dirty="0"/>
              <a:t>Darwin s’installe à la campagne, continue ses recherches, correspond avec des savants du monde entier. </a:t>
            </a:r>
          </a:p>
          <a:p>
            <a:pPr marL="0" indent="0">
              <a:buNone/>
            </a:pPr>
            <a:r>
              <a:rPr lang="fr-FR" sz="2000" dirty="0"/>
              <a:t>Entre 50 et 63 ans, il publie en une dizaine d’ouvrages un long manuscrit sur la transformation des espèces. </a:t>
            </a:r>
          </a:p>
          <a:p>
            <a:pPr marL="0" indent="0">
              <a:buNone/>
            </a:pPr>
            <a:r>
              <a:rPr lang="fr-FR" sz="2000" dirty="0"/>
              <a:t>« Avec ses projets dispersés qu’on ne voit pas aboutir, le jeune Darwin n’aurait guère plu au CNRS, et surtout pas tel que le voit Antoine Petit. Ambition intellectuelle. Refus du spectaculaire. Réflexion patiente à l’écart de l’acharnement compétitif. […] Sa conception de la recherche est aux antipodes de celle qui nous est proposée aujourd’hui ».</a:t>
            </a:r>
          </a:p>
        </p:txBody>
      </p:sp>
      <p:sp>
        <p:nvSpPr>
          <p:cNvPr id="4" name="Titre 1">
            <a:extLst>
              <a:ext uri="{FF2B5EF4-FFF2-40B4-BE49-F238E27FC236}">
                <a16:creationId xmlns:a16="http://schemas.microsoft.com/office/drawing/2014/main" id="{7AB6D0C8-6D57-427E-8105-0A4679960BBC}"/>
              </a:ext>
            </a:extLst>
          </p:cNvPr>
          <p:cNvSpPr>
            <a:spLocks noGrp="1"/>
          </p:cNvSpPr>
          <p:nvPr>
            <p:ph type="title"/>
          </p:nvPr>
        </p:nvSpPr>
        <p:spPr>
          <a:xfrm>
            <a:off x="838200" y="365125"/>
            <a:ext cx="10515600" cy="1325563"/>
          </a:xfrm>
        </p:spPr>
        <p:txBody>
          <a:bodyPr>
            <a:normAutofit fontScale="90000"/>
          </a:bodyPr>
          <a:lstStyle/>
          <a:p>
            <a:r>
              <a:rPr lang="fr-FR" dirty="0"/>
              <a:t>La réponse d’un généticien qui a lu Darwin </a:t>
            </a:r>
            <a:br>
              <a:rPr lang="fr-FR" dirty="0"/>
            </a:br>
            <a:r>
              <a:rPr lang="de-DE" sz="1800" dirty="0">
                <a:hlinkClick r:id="rId2"/>
              </a:rPr>
              <a:t>https://www.liberation.fr/debats/2020/01/08/le-cnrs-n-a-pas-a-propager-d-idees-recues-sur-darwin_1771958</a:t>
            </a:r>
            <a:br>
              <a:rPr lang="de-DE" dirty="0"/>
            </a:br>
            <a:endParaRPr lang="fr-FR" dirty="0"/>
          </a:p>
        </p:txBody>
      </p:sp>
    </p:spTree>
    <p:extLst>
      <p:ext uri="{BB962C8B-B14F-4D97-AF65-F5344CB8AC3E}">
        <p14:creationId xmlns:p14="http://schemas.microsoft.com/office/powerpoint/2010/main" val="200151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B29D43-4E9B-4DF8-9587-71059759C161}"/>
              </a:ext>
            </a:extLst>
          </p:cNvPr>
          <p:cNvSpPr>
            <a:spLocks noGrp="1"/>
          </p:cNvSpPr>
          <p:nvPr>
            <p:ph idx="1"/>
          </p:nvPr>
        </p:nvSpPr>
        <p:spPr/>
        <p:txBody>
          <a:bodyPr>
            <a:normAutofit/>
          </a:bodyPr>
          <a:lstStyle/>
          <a:p>
            <a:pPr marL="0" indent="0">
              <a:buNone/>
            </a:pPr>
            <a:r>
              <a:rPr lang="fr-FR" dirty="0"/>
              <a:t>« vieux poncif d’un darwinisme illustrant la compétition bec et ongles »</a:t>
            </a:r>
          </a:p>
          <a:p>
            <a:pPr marL="0" indent="0">
              <a:buNone/>
            </a:pPr>
            <a:r>
              <a:rPr lang="fr-FR" dirty="0"/>
              <a:t>« Certes, le darwinisme avait été soumis aux tentatives de récupération des idéologues de son siècle. Spencer et Marx l’ont courtisé. […] Jamais Darwin n’avait soutenu les interprétations sociales de sa théorie. Il avait toujours enseigné que l’évolution était un phénomène excessivement lent (le </a:t>
            </a:r>
            <a:r>
              <a:rPr lang="fr-FR" i="1" dirty="0"/>
              <a:t>«gradualisme»</a:t>
            </a:r>
            <a:r>
              <a:rPr lang="fr-FR" dirty="0"/>
              <a:t>) aux antipodes de la frénésie capitaliste ». </a:t>
            </a:r>
            <a:r>
              <a:rPr lang="de-DE" sz="1800" dirty="0">
                <a:hlinkClick r:id="rId2"/>
              </a:rPr>
              <a:t>https://www.liberation.fr/debats/2020/01/08/le-cnrs-n-a-pas-a-propager-d-idees-recues-sur-darwin_1771958</a:t>
            </a:r>
            <a:endParaRPr lang="fr-FR" sz="1800" dirty="0"/>
          </a:p>
        </p:txBody>
      </p:sp>
      <p:sp>
        <p:nvSpPr>
          <p:cNvPr id="4" name="Titre 3">
            <a:extLst>
              <a:ext uri="{FF2B5EF4-FFF2-40B4-BE49-F238E27FC236}">
                <a16:creationId xmlns:a16="http://schemas.microsoft.com/office/drawing/2014/main" id="{B0E03F0A-6629-451F-9283-1FEC36CD6670}"/>
              </a:ext>
            </a:extLst>
          </p:cNvPr>
          <p:cNvSpPr>
            <a:spLocks noGrp="1"/>
          </p:cNvSpPr>
          <p:nvPr>
            <p:ph type="title"/>
          </p:nvPr>
        </p:nvSpPr>
        <p:spPr/>
        <p:txBody>
          <a:bodyPr/>
          <a:lstStyle/>
          <a:p>
            <a:r>
              <a:rPr lang="fr-FR" dirty="0"/>
              <a:t>La théorie de Darwin et ses « récupérations »</a:t>
            </a:r>
            <a:br>
              <a:rPr lang="fr-FR" dirty="0"/>
            </a:br>
            <a:endParaRPr lang="fr-FR" dirty="0"/>
          </a:p>
        </p:txBody>
      </p:sp>
    </p:spTree>
    <p:extLst>
      <p:ext uri="{BB962C8B-B14F-4D97-AF65-F5344CB8AC3E}">
        <p14:creationId xmlns:p14="http://schemas.microsoft.com/office/powerpoint/2010/main" val="3770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7C288-0EE9-4A30-9115-4E9B6C53CC22}"/>
              </a:ext>
            </a:extLst>
          </p:cNvPr>
          <p:cNvSpPr>
            <a:spLocks noGrp="1"/>
          </p:cNvSpPr>
          <p:nvPr>
            <p:ph type="title"/>
          </p:nvPr>
        </p:nvSpPr>
        <p:spPr/>
        <p:txBody>
          <a:bodyPr>
            <a:noAutofit/>
          </a:bodyPr>
          <a:lstStyle/>
          <a:p>
            <a:r>
              <a:rPr lang="fr-FR" sz="3200" dirty="0"/>
              <a:t>Le « darwinisme social »: un peu d’histoire des sciences</a:t>
            </a:r>
            <a:br>
              <a:rPr lang="fr-FR" sz="3200" dirty="0"/>
            </a:br>
            <a:r>
              <a:rPr lang="fr-FR" sz="3200" dirty="0"/>
              <a:t>D’après Daniel </a:t>
            </a:r>
            <a:r>
              <a:rPr lang="fr-FR" sz="3200" dirty="0" err="1"/>
              <a:t>Becquemont</a:t>
            </a:r>
            <a:r>
              <a:rPr lang="fr-FR" sz="3200" dirty="0"/>
              <a:t>, « Une régression épistémologique: le ‘darwinisme social’ » </a:t>
            </a:r>
            <a:r>
              <a:rPr lang="fr-FR" sz="2000" dirty="0"/>
              <a:t>(2004, </a:t>
            </a:r>
            <a:r>
              <a:rPr lang="fr-FR" sz="2000" i="1" dirty="0"/>
              <a:t>Espaces Temps</a:t>
            </a:r>
            <a:r>
              <a:rPr lang="fr-FR" sz="2000" dirty="0"/>
              <a:t> 84-86)</a:t>
            </a:r>
          </a:p>
        </p:txBody>
      </p:sp>
      <p:sp>
        <p:nvSpPr>
          <p:cNvPr id="3" name="Espace réservé du contenu 2">
            <a:extLst>
              <a:ext uri="{FF2B5EF4-FFF2-40B4-BE49-F238E27FC236}">
                <a16:creationId xmlns:a16="http://schemas.microsoft.com/office/drawing/2014/main" id="{5D04EDF1-9449-405C-AABF-ACF3FE6D2F78}"/>
              </a:ext>
            </a:extLst>
          </p:cNvPr>
          <p:cNvSpPr>
            <a:spLocks noGrp="1"/>
          </p:cNvSpPr>
          <p:nvPr>
            <p:ph idx="1"/>
          </p:nvPr>
        </p:nvSpPr>
        <p:spPr/>
        <p:txBody>
          <a:bodyPr/>
          <a:lstStyle/>
          <a:p>
            <a:r>
              <a:rPr lang="fr-FR" dirty="0"/>
              <a:t>Ce qu’on appelle « darwinisme » en sciences sociales doit à Spencer bien plus qu’à Darwin. Anciennes idées de « lutte pour l’existence » </a:t>
            </a:r>
            <a:r>
              <a:rPr lang="fr-FR"/>
              <a:t>qui existaient bien avant Darwin. </a:t>
            </a:r>
            <a:endParaRPr lang="fr-FR" dirty="0"/>
          </a:p>
          <a:p>
            <a:r>
              <a:rPr lang="fr-FR" dirty="0"/>
              <a:t>2</a:t>
            </a:r>
            <a:r>
              <a:rPr lang="fr-FR" baseline="30000" dirty="0"/>
              <a:t>ème</a:t>
            </a:r>
            <a:r>
              <a:rPr lang="fr-FR" dirty="0"/>
              <a:t> moitié du XIX</a:t>
            </a:r>
            <a:r>
              <a:rPr lang="fr-FR" baseline="30000" dirty="0"/>
              <a:t>e</a:t>
            </a:r>
            <a:r>
              <a:rPr lang="fr-FR" dirty="0"/>
              <a:t> s: le « darwinisme social » (= lecture erronée de Darwin) désigne une théorie économique ultra-libérale</a:t>
            </a:r>
          </a:p>
          <a:p>
            <a:r>
              <a:rPr lang="fr-FR" dirty="0"/>
              <a:t>Fin XIX</a:t>
            </a:r>
            <a:r>
              <a:rPr lang="fr-FR" baseline="30000" dirty="0"/>
              <a:t>e</a:t>
            </a:r>
            <a:r>
              <a:rPr lang="fr-FR" dirty="0"/>
              <a:t> – début XX</a:t>
            </a:r>
            <a:r>
              <a:rPr lang="fr-FR" baseline="30000" dirty="0"/>
              <a:t>e</a:t>
            </a:r>
            <a:r>
              <a:rPr lang="fr-FR" dirty="0"/>
              <a:t> :  les adversaire de l’expansion coloniale désigne par « darwinisme social » l’idée d’une lutte pour la vie entre les races (idée qui justifie l’expansion coloniale). Là encore, on est très loin de Darwin. </a:t>
            </a:r>
          </a:p>
        </p:txBody>
      </p:sp>
    </p:spTree>
    <p:extLst>
      <p:ext uri="{BB962C8B-B14F-4D97-AF65-F5344CB8AC3E}">
        <p14:creationId xmlns:p14="http://schemas.microsoft.com/office/powerpoint/2010/main" val="38251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024F-A9F0-4E5A-8CAF-DE7F0802A512}"/>
              </a:ext>
            </a:extLst>
          </p:cNvPr>
          <p:cNvSpPr>
            <a:spLocks noGrp="1"/>
          </p:cNvSpPr>
          <p:nvPr>
            <p:ph type="ctrTitle"/>
          </p:nvPr>
        </p:nvSpPr>
        <p:spPr/>
        <p:txBody>
          <a:bodyPr/>
          <a:lstStyle/>
          <a:p>
            <a:r>
              <a:rPr lang="fr-FR" dirty="0"/>
              <a:t>Les coulisses de vos enseignements</a:t>
            </a:r>
          </a:p>
        </p:txBody>
      </p:sp>
    </p:spTree>
    <p:extLst>
      <p:ext uri="{BB962C8B-B14F-4D97-AF65-F5344CB8AC3E}">
        <p14:creationId xmlns:p14="http://schemas.microsoft.com/office/powerpoint/2010/main" val="189169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C50841-8CB5-4CD2-9D0A-06FE67B0F1C5}"/>
              </a:ext>
            </a:extLst>
          </p:cNvPr>
          <p:cNvSpPr txBox="1"/>
          <p:nvPr/>
        </p:nvSpPr>
        <p:spPr>
          <a:xfrm>
            <a:off x="2950331" y="117079"/>
            <a:ext cx="6291338" cy="523220"/>
          </a:xfrm>
          <a:prstGeom prst="rect">
            <a:avLst/>
          </a:prstGeom>
          <a:noFill/>
        </p:spPr>
        <p:txBody>
          <a:bodyPr wrap="none" rtlCol="0">
            <a:spAutoFit/>
          </a:bodyPr>
          <a:lstStyle/>
          <a:p>
            <a:r>
              <a:rPr lang="fr-FR" sz="2800" b="1" dirty="0"/>
              <a:t>Les différents statuts de vos enseignants:</a:t>
            </a:r>
          </a:p>
        </p:txBody>
      </p:sp>
      <p:sp>
        <p:nvSpPr>
          <p:cNvPr id="3" name="ZoneTexte 2">
            <a:extLst>
              <a:ext uri="{FF2B5EF4-FFF2-40B4-BE49-F238E27FC236}">
                <a16:creationId xmlns:a16="http://schemas.microsoft.com/office/drawing/2014/main" id="{217600DF-3465-492F-BF67-EFFAFFD02F9E}"/>
              </a:ext>
            </a:extLst>
          </p:cNvPr>
          <p:cNvSpPr txBox="1"/>
          <p:nvPr/>
        </p:nvSpPr>
        <p:spPr>
          <a:xfrm>
            <a:off x="498723" y="1186905"/>
            <a:ext cx="3834580" cy="4247317"/>
          </a:xfrm>
          <a:prstGeom prst="rect">
            <a:avLst/>
          </a:prstGeom>
          <a:noFill/>
        </p:spPr>
        <p:txBody>
          <a:bodyPr wrap="square" rtlCol="0">
            <a:spAutoFit/>
          </a:bodyPr>
          <a:lstStyle/>
          <a:p>
            <a:r>
              <a:rPr lang="fr-FR" b="1" dirty="0">
                <a:solidFill>
                  <a:srgbClr val="FF0000"/>
                </a:solidFill>
              </a:rPr>
              <a:t>Titulaires</a:t>
            </a:r>
            <a:r>
              <a:rPr lang="fr-FR" dirty="0">
                <a:solidFill>
                  <a:srgbClr val="FF0000"/>
                </a:solidFill>
              </a:rPr>
              <a:t>: </a:t>
            </a:r>
          </a:p>
          <a:p>
            <a:endParaRPr lang="fr-FR" dirty="0"/>
          </a:p>
          <a:p>
            <a:r>
              <a:rPr lang="fr-FR" b="1" dirty="0"/>
              <a:t>Professeur</a:t>
            </a:r>
            <a:r>
              <a:rPr lang="fr-FR" dirty="0"/>
              <a:t>: 128 heures CM ou 192 heures TD par an + très nombreuses charges administratives (de plus en plus nombreuses et chronophages)</a:t>
            </a:r>
          </a:p>
          <a:p>
            <a:endParaRPr lang="fr-FR" dirty="0"/>
          </a:p>
          <a:p>
            <a:endParaRPr lang="fr-FR" dirty="0"/>
          </a:p>
          <a:p>
            <a:r>
              <a:rPr lang="fr-FR" b="1" dirty="0"/>
              <a:t>Maître de conférence: </a:t>
            </a:r>
            <a:r>
              <a:rPr lang="fr-FR" dirty="0"/>
              <a:t>128 heures CM ou 192 heures TD par an + très nombreuses charges administratives (de plus en plus nombreuses et chronophages)</a:t>
            </a:r>
          </a:p>
          <a:p>
            <a:endParaRPr lang="fr-FR" dirty="0"/>
          </a:p>
          <a:p>
            <a:endParaRPr lang="fr-FR" dirty="0"/>
          </a:p>
        </p:txBody>
      </p:sp>
      <p:sp>
        <p:nvSpPr>
          <p:cNvPr id="4" name="ZoneTexte 3">
            <a:extLst>
              <a:ext uri="{FF2B5EF4-FFF2-40B4-BE49-F238E27FC236}">
                <a16:creationId xmlns:a16="http://schemas.microsoft.com/office/drawing/2014/main" id="{5AB57CAC-9A82-4762-9108-7BAEB0D66412}"/>
              </a:ext>
            </a:extLst>
          </p:cNvPr>
          <p:cNvSpPr txBox="1"/>
          <p:nvPr/>
        </p:nvSpPr>
        <p:spPr>
          <a:xfrm>
            <a:off x="4783015" y="640299"/>
            <a:ext cx="7166524" cy="5909310"/>
          </a:xfrm>
          <a:prstGeom prst="rect">
            <a:avLst/>
          </a:prstGeom>
          <a:noFill/>
        </p:spPr>
        <p:txBody>
          <a:bodyPr wrap="square" rtlCol="0">
            <a:spAutoFit/>
          </a:bodyPr>
          <a:lstStyle/>
          <a:p>
            <a:r>
              <a:rPr lang="fr-FR" b="1" dirty="0">
                <a:solidFill>
                  <a:srgbClr val="FF0000"/>
                </a:solidFill>
              </a:rPr>
              <a:t>Non titulaires:</a:t>
            </a:r>
          </a:p>
          <a:p>
            <a:endParaRPr lang="fr-FR" dirty="0"/>
          </a:p>
          <a:p>
            <a:r>
              <a:rPr lang="fr-FR" b="1" dirty="0"/>
              <a:t>Attachés temporaires d’enseignement et de recherche (ATER)</a:t>
            </a:r>
            <a:r>
              <a:rPr lang="fr-FR" dirty="0"/>
              <a:t>: CDD d’un an renouvelable une fois</a:t>
            </a:r>
          </a:p>
          <a:p>
            <a:r>
              <a:rPr lang="fr-FR" dirty="0"/>
              <a:t>192 heures de TD par an (comme les Maître de conférences)</a:t>
            </a:r>
          </a:p>
          <a:p>
            <a:endParaRPr lang="fr-FR" dirty="0"/>
          </a:p>
          <a:p>
            <a:r>
              <a:rPr lang="fr-FR" b="1" dirty="0"/>
              <a:t>Doctorants contractuels avec charge d’enseignement: </a:t>
            </a:r>
            <a:r>
              <a:rPr lang="fr-FR" dirty="0"/>
              <a:t>doctorants ayant un contrat de trois ans pour faire leur thèse, et assurant 96 heures de TD par an. Effectuent des heures supplémentaires gratuites dans certains cas. </a:t>
            </a:r>
            <a:endParaRPr lang="fr-FR" b="1" dirty="0"/>
          </a:p>
          <a:p>
            <a:endParaRPr lang="fr-FR" dirty="0"/>
          </a:p>
          <a:p>
            <a:r>
              <a:rPr lang="fr-FR" b="1" dirty="0"/>
              <a:t>Vacataires</a:t>
            </a:r>
            <a:r>
              <a:rPr lang="fr-FR" dirty="0"/>
              <a:t>: enseignants payés à l’heure, </a:t>
            </a:r>
            <a:r>
              <a:rPr lang="fr-FR" b="1" dirty="0"/>
              <a:t>en-dessous du SMIC horaire</a:t>
            </a:r>
            <a:r>
              <a:rPr lang="fr-FR" dirty="0"/>
              <a:t>. Ne bénéficient ni de la prise en charge partielle des frais de transport, ni des droits sociaux associés au paiement des cotisations sociales (allocations chômage, congés maternité, paternité et parental), ni au paiement des congés payés et jours fériés. Sont parfois payés 6 mois après la fin de leurs cours.</a:t>
            </a:r>
          </a:p>
          <a:p>
            <a:r>
              <a:rPr lang="fr-FR" dirty="0"/>
              <a:t>Ne sont pas comptabilisés. </a:t>
            </a:r>
          </a:p>
          <a:p>
            <a:r>
              <a:rPr lang="fr-FR" dirty="0"/>
              <a:t>EN 2012-2013, ils sont 10500 à faire au moins 96 heures de TD par an (=12% des effectifs de l’enseignement supérieur). </a:t>
            </a:r>
          </a:p>
          <a:p>
            <a:endParaRPr lang="fr-FR" dirty="0"/>
          </a:p>
          <a:p>
            <a:endParaRPr lang="fr-FR" dirty="0"/>
          </a:p>
        </p:txBody>
      </p:sp>
    </p:spTree>
    <p:extLst>
      <p:ext uri="{BB962C8B-B14F-4D97-AF65-F5344CB8AC3E}">
        <p14:creationId xmlns:p14="http://schemas.microsoft.com/office/powerpoint/2010/main" val="228133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29233E6-D81D-4309-9C39-C94FB54478DB}"/>
              </a:ext>
            </a:extLst>
          </p:cNvPr>
          <p:cNvPicPr>
            <a:picLocks noChangeAspect="1"/>
          </p:cNvPicPr>
          <p:nvPr/>
        </p:nvPicPr>
        <p:blipFill rotWithShape="1">
          <a:blip r:embed="rId2"/>
          <a:srcRect t="2318" r="35887" b="10973"/>
          <a:stretch/>
        </p:blipFill>
        <p:spPr>
          <a:xfrm>
            <a:off x="-1" y="151824"/>
            <a:ext cx="8819535" cy="6706175"/>
          </a:xfrm>
          <a:prstGeom prst="rect">
            <a:avLst/>
          </a:prstGeom>
        </p:spPr>
      </p:pic>
      <p:sp>
        <p:nvSpPr>
          <p:cNvPr id="3" name="Ellipse 2">
            <a:extLst>
              <a:ext uri="{FF2B5EF4-FFF2-40B4-BE49-F238E27FC236}">
                <a16:creationId xmlns:a16="http://schemas.microsoft.com/office/drawing/2014/main" id="{F3D322CC-2DBD-411A-8180-D627D407DAFE}"/>
              </a:ext>
            </a:extLst>
          </p:cNvPr>
          <p:cNvSpPr/>
          <p:nvPr/>
        </p:nvSpPr>
        <p:spPr>
          <a:xfrm>
            <a:off x="884902" y="1120877"/>
            <a:ext cx="1194620" cy="383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BE6EEAE3-3FD0-4FB9-8559-7A20A10BEDF0}"/>
              </a:ext>
            </a:extLst>
          </p:cNvPr>
          <p:cNvSpPr/>
          <p:nvPr/>
        </p:nvSpPr>
        <p:spPr>
          <a:xfrm>
            <a:off x="6966154" y="929148"/>
            <a:ext cx="752168" cy="5751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id="{B49715B4-E846-44C8-9413-4EB0DB6BFF35}"/>
              </a:ext>
            </a:extLst>
          </p:cNvPr>
          <p:cNvSpPr/>
          <p:nvPr/>
        </p:nvSpPr>
        <p:spPr>
          <a:xfrm>
            <a:off x="752168" y="5294671"/>
            <a:ext cx="1887793" cy="8259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E4CDDD8-962A-4D71-A3EE-65A4D47EFAEF}"/>
              </a:ext>
            </a:extLst>
          </p:cNvPr>
          <p:cNvSpPr/>
          <p:nvPr/>
        </p:nvSpPr>
        <p:spPr>
          <a:xfrm>
            <a:off x="7113638" y="5383163"/>
            <a:ext cx="752168" cy="383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745CFD8A-A868-4A39-9175-DA7278BCF798}"/>
              </a:ext>
            </a:extLst>
          </p:cNvPr>
          <p:cNvSpPr/>
          <p:nvPr/>
        </p:nvSpPr>
        <p:spPr>
          <a:xfrm>
            <a:off x="7113638" y="6120581"/>
            <a:ext cx="752168" cy="3834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E7B45C3B-E6A2-4588-80C7-E6FBE1CA986F}"/>
              </a:ext>
            </a:extLst>
          </p:cNvPr>
          <p:cNvSpPr/>
          <p:nvPr/>
        </p:nvSpPr>
        <p:spPr>
          <a:xfrm>
            <a:off x="8716296" y="4651562"/>
            <a:ext cx="3497827" cy="923330"/>
          </a:xfrm>
          <a:prstGeom prst="rect">
            <a:avLst/>
          </a:prstGeom>
        </p:spPr>
        <p:txBody>
          <a:bodyPr wrap="square">
            <a:spAutoFit/>
          </a:bodyPr>
          <a:lstStyle/>
          <a:p>
            <a:r>
              <a:rPr lang="de-DE" dirty="0">
                <a:hlinkClick r:id="rId3"/>
              </a:rPr>
              <a:t>http://www.precarite-esr.org/Rapport-final-de-l-enquete-sur-la</a:t>
            </a:r>
            <a:endParaRPr lang="fr-FR" dirty="0"/>
          </a:p>
        </p:txBody>
      </p:sp>
      <p:sp>
        <p:nvSpPr>
          <p:cNvPr id="10" name="Rectangle 9">
            <a:extLst>
              <a:ext uri="{FF2B5EF4-FFF2-40B4-BE49-F238E27FC236}">
                <a16:creationId xmlns:a16="http://schemas.microsoft.com/office/drawing/2014/main" id="{918A15F5-B16D-4514-8B1A-339951C6ABC4}"/>
              </a:ext>
            </a:extLst>
          </p:cNvPr>
          <p:cNvSpPr/>
          <p:nvPr/>
        </p:nvSpPr>
        <p:spPr>
          <a:xfrm>
            <a:off x="8716296" y="659212"/>
            <a:ext cx="3318388" cy="3170099"/>
          </a:xfrm>
          <a:prstGeom prst="rect">
            <a:avLst/>
          </a:prstGeom>
        </p:spPr>
        <p:txBody>
          <a:bodyPr wrap="square">
            <a:spAutoFit/>
          </a:bodyPr>
          <a:lstStyle/>
          <a:p>
            <a:r>
              <a:rPr lang="fr-FR" sz="2000" b="1" i="0" dirty="0">
                <a:solidFill>
                  <a:srgbClr val="333333"/>
                </a:solidFill>
                <a:effectLst/>
                <a:latin typeface="Georgia" panose="02040502050405020303" pitchFamily="18" charset="0"/>
              </a:rPr>
              <a:t>Rapport final de l’enquête sur la précarité dans l’enseignement supérieur et la recherche</a:t>
            </a:r>
          </a:p>
          <a:p>
            <a:r>
              <a:rPr lang="fr-FR" sz="2000" b="0" i="0" dirty="0">
                <a:solidFill>
                  <a:srgbClr val="333333"/>
                </a:solidFill>
                <a:effectLst/>
                <a:latin typeface="Georgia" panose="02040502050405020303" pitchFamily="18" charset="0"/>
              </a:rPr>
              <a:t> mardi 9 février </a:t>
            </a:r>
            <a:r>
              <a:rPr lang="fr-FR" sz="2000" b="1" i="0" dirty="0">
                <a:solidFill>
                  <a:srgbClr val="333333"/>
                </a:solidFill>
                <a:effectLst/>
                <a:latin typeface="Georgia" panose="02040502050405020303" pitchFamily="18" charset="0"/>
              </a:rPr>
              <a:t>2010</a:t>
            </a:r>
          </a:p>
          <a:p>
            <a:r>
              <a:rPr lang="fr-FR" sz="2000" dirty="0">
                <a:solidFill>
                  <a:srgbClr val="333333"/>
                </a:solidFill>
                <a:latin typeface="Georgia" panose="02040502050405020303" pitchFamily="18" charset="0"/>
              </a:rPr>
              <a:t>Intersyndicale Enseignement supérieur recherche</a:t>
            </a:r>
            <a:endParaRPr lang="fr-FR" sz="2000"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125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40333-22C1-472C-9796-A5E0BC744933}"/>
              </a:ext>
            </a:extLst>
          </p:cNvPr>
          <p:cNvSpPr/>
          <p:nvPr/>
        </p:nvSpPr>
        <p:spPr>
          <a:xfrm>
            <a:off x="631723" y="254196"/>
            <a:ext cx="10574593" cy="3489866"/>
          </a:xfrm>
          <a:prstGeom prst="rect">
            <a:avLst/>
          </a:prstGeom>
        </p:spPr>
        <p:txBody>
          <a:bodyPr wrap="square">
            <a:spAutoFit/>
          </a:bodyPr>
          <a:lstStyle/>
          <a:p>
            <a:pPr>
              <a:lnSpc>
                <a:spcPct val="107000"/>
              </a:lnSpc>
              <a:spcBef>
                <a:spcPts val="960"/>
              </a:spcBef>
              <a:spcAft>
                <a:spcPts val="960"/>
              </a:spcAft>
            </a:pPr>
            <a:r>
              <a:rPr lang="de-DE" sz="2000" b="1" cap="all" spc="75"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COMMUNIQUÉ DE L’ASSEMBLÉE GÉNÉRALE ILE-DE-FRANCE DES PRÉCAIRES DE L’ENSEIGNEMENT SUPÉRIEUR ET DE LA RECHERCHE DU 11 JANVIER 2020</a:t>
            </a:r>
            <a:endParaRPr lang="de-DE"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2000" dirty="0" err="1">
                <a:solidFill>
                  <a:srgbClr val="192930"/>
                </a:solidFill>
                <a:effectLst/>
                <a:latin typeface="Arial" panose="020B0604020202020204" pitchFamily="34" charset="0"/>
                <a:ea typeface="Calibri" panose="020F0502020204030204" pitchFamily="34" charset="0"/>
                <a:cs typeface="Arial" panose="020B0604020202020204" pitchFamily="34" charset="0"/>
              </a:rPr>
              <a:t>Ptrécaires</a:t>
            </a:r>
            <a:r>
              <a:rPr lang="fr-FR" sz="2000" dirty="0">
                <a:solidFill>
                  <a:srgbClr val="192930"/>
                </a:solidFill>
                <a:effectLst/>
                <a:latin typeface="Arial" panose="020B0604020202020204" pitchFamily="34" charset="0"/>
                <a:ea typeface="Calibri" panose="020F0502020204030204" pitchFamily="34" charset="0"/>
                <a:cs typeface="Arial" panose="020B0604020202020204" pitchFamily="34" charset="0"/>
              </a:rPr>
              <a:t> de Paris 1, Paris 3, Paris 7, Paris 8, Paris Nanterre, Paris 13, Université de Marne-la-Vallée, Université d’</a:t>
            </a:r>
            <a:r>
              <a:rPr lang="fr-FR" sz="2000" dirty="0" err="1">
                <a:solidFill>
                  <a:srgbClr val="192930"/>
                </a:solidFill>
                <a:effectLst/>
                <a:latin typeface="Arial" panose="020B0604020202020204" pitchFamily="34" charset="0"/>
                <a:ea typeface="Calibri" panose="020F0502020204030204" pitchFamily="34" charset="0"/>
                <a:cs typeface="Arial" panose="020B0604020202020204" pitchFamily="34" charset="0"/>
              </a:rPr>
              <a:t>Evry</a:t>
            </a:r>
            <a:r>
              <a:rPr lang="fr-FR" sz="2000" dirty="0">
                <a:solidFill>
                  <a:srgbClr val="192930"/>
                </a:solidFill>
                <a:effectLst/>
                <a:latin typeface="Arial" panose="020B0604020202020204" pitchFamily="34" charset="0"/>
                <a:ea typeface="Calibri" panose="020F0502020204030204" pitchFamily="34" charset="0"/>
                <a:cs typeface="Arial" panose="020B0604020202020204" pitchFamily="34" charset="0"/>
              </a:rPr>
              <a:t>, EHESS, ENS</a:t>
            </a:r>
            <a:endParaRPr lang="de-DE"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192930"/>
                </a:solidFill>
                <a:effectLst/>
                <a:latin typeface="Arial" panose="020B0604020202020204" pitchFamily="34" charset="0"/>
                <a:ea typeface="Calibri" panose="020F0502020204030204" pitchFamily="34" charset="0"/>
                <a:cs typeface="Arial" panose="020B0604020202020204" pitchFamily="34" charset="0"/>
              </a:rPr>
              <a:t> […]</a:t>
            </a:r>
            <a:endParaRPr lang="de-DE"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192930"/>
                </a:solidFill>
                <a:effectLst/>
                <a:latin typeface="Arial" panose="020B0604020202020204" pitchFamily="34" charset="0"/>
                <a:ea typeface="Calibri" panose="020F0502020204030204" pitchFamily="34" charset="0"/>
                <a:cs typeface="Arial" panose="020B0604020202020204" pitchFamily="34" charset="0"/>
              </a:rPr>
              <a:t>Dans ce contexte de destruction du service public de l’enseignement supérieur et de la recherche, de casse de toutes les protections sociales (retraites, chômage…), nous refusons de participer plus longtemps aux faux-semblants. </a:t>
            </a:r>
            <a:r>
              <a:rPr lang="de-DE" sz="2000" b="1" dirty="0">
                <a:latin typeface="Arial" panose="020B0604020202020204" pitchFamily="34" charset="0"/>
                <a:ea typeface="Calibri" panose="020F0502020204030204" pitchFamily="34" charset="0"/>
                <a:cs typeface="Arial" panose="020B0604020202020204" pitchFamily="34" charset="0"/>
              </a:rPr>
              <a:t>Nous </a:t>
            </a:r>
            <a:r>
              <a:rPr lang="fr-FR" sz="2000" b="1" dirty="0">
                <a:latin typeface="Arial" panose="020B0604020202020204" pitchFamily="34" charset="0"/>
                <a:ea typeface="Calibri" panose="020F0502020204030204" pitchFamily="34" charset="0"/>
                <a:cs typeface="Arial" panose="020B0604020202020204" pitchFamily="34" charset="0"/>
              </a:rPr>
              <a:t>refusons</a:t>
            </a:r>
            <a:r>
              <a:rPr lang="de-DE" sz="2000" b="1" dirty="0">
                <a:latin typeface="Arial" panose="020B0604020202020204" pitchFamily="34" charset="0"/>
                <a:ea typeface="Calibri" panose="020F0502020204030204" pitchFamily="34" charset="0"/>
                <a:cs typeface="Arial" panose="020B0604020202020204" pitchFamily="34" charset="0"/>
              </a:rPr>
              <a:t> de </a:t>
            </a:r>
            <a:r>
              <a:rPr lang="de-DE" sz="2000" b="1" dirty="0" err="1">
                <a:latin typeface="Arial" panose="020B0604020202020204" pitchFamily="34" charset="0"/>
                <a:ea typeface="Calibri" panose="020F0502020204030204" pitchFamily="34" charset="0"/>
                <a:cs typeface="Arial" panose="020B0604020202020204" pitchFamily="34" charset="0"/>
              </a:rPr>
              <a:t>continuer</a:t>
            </a:r>
            <a:r>
              <a:rPr lang="de-DE" sz="2000" b="1" dirty="0">
                <a:latin typeface="Arial" panose="020B0604020202020204" pitchFamily="34" charset="0"/>
                <a:ea typeface="Calibri" panose="020F0502020204030204" pitchFamily="34" charset="0"/>
                <a:cs typeface="Arial" panose="020B0604020202020204" pitchFamily="34" charset="0"/>
              </a:rPr>
              <a:t> à </a:t>
            </a:r>
            <a:r>
              <a:rPr lang="de-DE" sz="2000" b="1" dirty="0" err="1">
                <a:latin typeface="Arial" panose="020B0604020202020204" pitchFamily="34" charset="0"/>
                <a:ea typeface="Calibri" panose="020F0502020204030204" pitchFamily="34" charset="0"/>
                <a:cs typeface="Arial" panose="020B0604020202020204" pitchFamily="34" charset="0"/>
              </a:rPr>
              <a:t>jouer</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les</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petites</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mains</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faisant</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tourner</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un</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enseignement</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err="1">
                <a:latin typeface="Arial" panose="020B0604020202020204" pitchFamily="34" charset="0"/>
                <a:ea typeface="Calibri" panose="020F0502020204030204" pitchFamily="34" charset="0"/>
                <a:cs typeface="Arial" panose="020B0604020202020204" pitchFamily="34" charset="0"/>
              </a:rPr>
              <a:t>supérieur</a:t>
            </a:r>
            <a:r>
              <a:rPr lang="de-DE" sz="2000" b="1" dirty="0">
                <a:latin typeface="Arial" panose="020B0604020202020204" pitchFamily="34" charset="0"/>
                <a:ea typeface="Calibri" panose="020F0502020204030204" pitchFamily="34" charset="0"/>
                <a:cs typeface="Arial" panose="020B0604020202020204" pitchFamily="34" charset="0"/>
              </a:rPr>
              <a:t> au </a:t>
            </a:r>
            <a:r>
              <a:rPr lang="de-DE" sz="2000" b="1" dirty="0" err="1">
                <a:latin typeface="Arial" panose="020B0604020202020204" pitchFamily="34" charset="0"/>
                <a:ea typeface="Calibri" panose="020F0502020204030204" pitchFamily="34" charset="0"/>
                <a:cs typeface="Arial" panose="020B0604020202020204" pitchFamily="34" charset="0"/>
              </a:rPr>
              <a:t>bord</a:t>
            </a:r>
            <a:r>
              <a:rPr lang="de-DE" sz="2000" b="1" dirty="0">
                <a:latin typeface="Arial" panose="020B0604020202020204" pitchFamily="34" charset="0"/>
                <a:ea typeface="Calibri" panose="020F0502020204030204" pitchFamily="34" charset="0"/>
                <a:cs typeface="Arial" panose="020B0604020202020204" pitchFamily="34" charset="0"/>
              </a:rPr>
              <a:t> de </a:t>
            </a:r>
            <a:r>
              <a:rPr lang="de-DE" sz="2000" b="1" dirty="0" err="1">
                <a:latin typeface="Arial" panose="020B0604020202020204" pitchFamily="34" charset="0"/>
                <a:ea typeface="Calibri" panose="020F0502020204030204" pitchFamily="34" charset="0"/>
                <a:cs typeface="Arial" panose="020B0604020202020204" pitchFamily="34" charset="0"/>
              </a:rPr>
              <a:t>l’effondrement</a:t>
            </a:r>
            <a:r>
              <a:rPr lang="de-DE" sz="2000" b="1" dirty="0">
                <a:latin typeface="Arial" panose="020B0604020202020204" pitchFamily="34" charset="0"/>
                <a:ea typeface="Calibri" panose="020F0502020204030204" pitchFamily="34" charset="0"/>
                <a:cs typeface="Arial" panose="020B0604020202020204" pitchFamily="34" charset="0"/>
              </a:rPr>
              <a:t>“</a:t>
            </a:r>
            <a:endParaRPr lang="de-DE"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066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CED4AA-D350-4329-B2C4-5C97095147BC}"/>
              </a:ext>
            </a:extLst>
          </p:cNvPr>
          <p:cNvSpPr/>
          <p:nvPr/>
        </p:nvSpPr>
        <p:spPr>
          <a:xfrm>
            <a:off x="218767" y="264214"/>
            <a:ext cx="11754465" cy="1289264"/>
          </a:xfrm>
          <a:prstGeom prst="rect">
            <a:avLst/>
          </a:prstGeom>
        </p:spPr>
        <p:txBody>
          <a:bodyPr wrap="square">
            <a:spAutoFit/>
          </a:bodyPr>
          <a:lstStyle/>
          <a:p>
            <a:pPr>
              <a:lnSpc>
                <a:spcPct val="107000"/>
              </a:lnSpc>
              <a:spcAft>
                <a:spcPts val="0"/>
              </a:spcAft>
            </a:pPr>
            <a:r>
              <a:rPr lang="fr-FR" sz="2800" b="1" dirty="0">
                <a:solidFill>
                  <a:srgbClr val="373737"/>
                </a:solidFill>
                <a:latin typeface="Arial" panose="020B0604020202020204" pitchFamily="34" charset="0"/>
                <a:ea typeface="Calibri" panose="020F0502020204030204" pitchFamily="34" charset="0"/>
                <a:cs typeface="Arial" panose="020B0604020202020204" pitchFamily="34" charset="0"/>
              </a:rPr>
              <a:t>« La précarité est devenue l’une des deux jambes de l’ESR. Sans notre travail, l’Université ne tient plus debout ! »</a:t>
            </a:r>
          </a:p>
          <a:p>
            <a:pPr>
              <a:lnSpc>
                <a:spcPct val="107000"/>
              </a:lnSpc>
              <a:spcAft>
                <a:spcPts val="0"/>
              </a:spcAft>
            </a:pPr>
            <a:r>
              <a:rPr lang="fr-FR" b="1" dirty="0">
                <a:solidFill>
                  <a:srgbClr val="373737"/>
                </a:solidFill>
                <a:latin typeface="Arial" panose="020B0604020202020204" pitchFamily="34" charset="0"/>
                <a:ea typeface="Calibri" panose="020F0502020204030204" pitchFamily="34" charset="0"/>
                <a:cs typeface="Arial" panose="020B0604020202020204" pitchFamily="34" charset="0"/>
              </a:rPr>
              <a:t>(collectif des précaires de l’ESR à Rouen, </a:t>
            </a:r>
            <a:r>
              <a:rPr lang="fr-FR" u="sng" dirty="0">
                <a:latin typeface="Arial" panose="020B0604020202020204" pitchFamily="34" charset="0"/>
                <a:cs typeface="Arial" panose="020B0604020202020204" pitchFamily="34" charset="0"/>
                <a:hlinkClick r:id="rId2"/>
              </a:rPr>
              <a:t>https://academia.hypotheses.org/7515</a:t>
            </a:r>
            <a:r>
              <a:rPr lang="fr-FR" dirty="0">
                <a:latin typeface="Arial" panose="020B0604020202020204" pitchFamily="34" charset="0"/>
                <a:cs typeface="Arial" panose="020B0604020202020204" pitchFamily="34" charset="0"/>
              </a:rPr>
              <a:t>)</a:t>
            </a:r>
            <a:endParaRPr lang="de-DE"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B191E0F-EE6A-4CB7-90E7-CF87F36EA334}"/>
              </a:ext>
            </a:extLst>
          </p:cNvPr>
          <p:cNvSpPr/>
          <p:nvPr/>
        </p:nvSpPr>
        <p:spPr>
          <a:xfrm>
            <a:off x="486697" y="2348616"/>
            <a:ext cx="10633587" cy="4088363"/>
          </a:xfrm>
          <a:prstGeom prst="rect">
            <a:avLst/>
          </a:prstGeom>
        </p:spPr>
        <p:txBody>
          <a:bodyPr wrap="square">
            <a:spAutoFit/>
          </a:bodyPr>
          <a:lstStyle/>
          <a:p>
            <a:pPr>
              <a:lnSpc>
                <a:spcPct val="107000"/>
              </a:lnSpc>
              <a:spcAft>
                <a:spcPts val="0"/>
              </a:spcAft>
            </a:pPr>
            <a:r>
              <a:rPr lang="fr-FR" sz="2000" dirty="0">
                <a:solidFill>
                  <a:srgbClr val="383F4E"/>
                </a:solidFill>
                <a:latin typeface="Arial" panose="020B0604020202020204" pitchFamily="34" charset="0"/>
                <a:ea typeface="Calibri" panose="020F0502020204030204" pitchFamily="34" charset="0"/>
                <a:cs typeface="Arial" panose="020B0604020202020204" pitchFamily="34" charset="0"/>
              </a:rPr>
              <a:t> Article du journal </a:t>
            </a:r>
            <a:r>
              <a:rPr lang="fr-FR" sz="2000" i="1" dirty="0">
                <a:solidFill>
                  <a:srgbClr val="383F4E"/>
                </a:solidFill>
                <a:latin typeface="Arial" panose="020B0604020202020204" pitchFamily="34" charset="0"/>
                <a:ea typeface="Calibri" panose="020F0502020204030204" pitchFamily="34" charset="0"/>
                <a:cs typeface="Arial" panose="020B0604020202020204" pitchFamily="34" charset="0"/>
              </a:rPr>
              <a:t>Le Monde</a:t>
            </a:r>
            <a:r>
              <a:rPr lang="fr-FR" sz="2000" dirty="0">
                <a:solidFill>
                  <a:srgbClr val="383F4E"/>
                </a:solidFill>
                <a:latin typeface="Arial" panose="020B0604020202020204" pitchFamily="34" charset="0"/>
                <a:ea typeface="Calibri" panose="020F0502020204030204" pitchFamily="34" charset="0"/>
                <a:cs typeface="Arial" panose="020B0604020202020204" pitchFamily="34" charset="0"/>
              </a:rPr>
              <a:t> sur un vacataire à Toulouse en 2017: </a:t>
            </a:r>
          </a:p>
          <a:p>
            <a:pPr>
              <a:lnSpc>
                <a:spcPct val="107000"/>
              </a:lnSpc>
              <a:spcAft>
                <a:spcPts val="0"/>
              </a:spcAft>
            </a:pPr>
            <a:endParaRPr lang="de-DE"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2400" b="1" dirty="0">
                <a:latin typeface="Arial" panose="020B0604020202020204" pitchFamily="34" charset="0"/>
                <a:ea typeface="Calibri" panose="020F0502020204030204" pitchFamily="34" charset="0"/>
                <a:cs typeface="Arial" panose="020B0604020202020204" pitchFamily="34" charset="0"/>
              </a:rPr>
              <a:t>Une année, le jeune homme a accumulé quelque trois cent cinquante heures en travaillant dans deux établissements, à Toulouse et à Albi (Tarn). </a:t>
            </a:r>
            <a:r>
              <a:rPr lang="de-DE" sz="2400" b="1" i="1" dirty="0">
                <a:latin typeface="Arial" panose="020B0604020202020204" pitchFamily="34" charset="0"/>
                <a:ea typeface="Calibri" panose="020F0502020204030204" pitchFamily="34" charset="0"/>
                <a:cs typeface="Arial" panose="020B0604020202020204" pitchFamily="34" charset="0"/>
              </a:rPr>
              <a:t>« </a:t>
            </a:r>
            <a:r>
              <a:rPr lang="fr-FR" sz="2400" b="1" i="1" dirty="0">
                <a:latin typeface="Arial" panose="020B0604020202020204" pitchFamily="34" charset="0"/>
                <a:ea typeface="Calibri" panose="020F0502020204030204" pitchFamily="34" charset="0"/>
                <a:cs typeface="Arial" panose="020B0604020202020204" pitchFamily="34" charset="0"/>
              </a:rPr>
              <a:t>J’étais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alors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monté</a:t>
            </a:r>
            <a:r>
              <a:rPr lang="de-DE" sz="2400" b="1" i="1" dirty="0">
                <a:latin typeface="Arial" panose="020B0604020202020204" pitchFamily="34" charset="0"/>
                <a:ea typeface="Calibri" panose="020F0502020204030204" pitchFamily="34" charset="0"/>
                <a:cs typeface="Arial" panose="020B0604020202020204" pitchFamily="34" charset="0"/>
              </a:rPr>
              <a:t> à 12 000 </a:t>
            </a:r>
            <a:r>
              <a:rPr lang="de-DE" sz="2400" b="1" i="1" dirty="0" err="1">
                <a:latin typeface="Arial" panose="020B0604020202020204" pitchFamily="34" charset="0"/>
                <a:ea typeface="Calibri" panose="020F0502020204030204" pitchFamily="34" charset="0"/>
                <a:cs typeface="Arial" panose="020B0604020202020204" pitchFamily="34" charset="0"/>
              </a:rPr>
              <a:t>euros</a:t>
            </a:r>
            <a:r>
              <a:rPr lang="de-DE" sz="2400" b="1" i="1" dirty="0">
                <a:latin typeface="Arial" panose="020B0604020202020204" pitchFamily="34" charset="0"/>
                <a:ea typeface="Calibri" panose="020F0502020204030204" pitchFamily="34" charset="0"/>
                <a:cs typeface="Arial" panose="020B0604020202020204" pitchFamily="34" charset="0"/>
              </a:rPr>
              <a:t>, 1 000 </a:t>
            </a:r>
            <a:r>
              <a:rPr lang="de-DE" sz="2400" b="1" i="1" dirty="0" err="1">
                <a:latin typeface="Arial" panose="020B0604020202020204" pitchFamily="34" charset="0"/>
                <a:ea typeface="Calibri" panose="020F0502020204030204" pitchFamily="34" charset="0"/>
                <a:cs typeface="Arial" panose="020B0604020202020204" pitchFamily="34" charset="0"/>
              </a:rPr>
              <a:t>euros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net</a:t>
            </a:r>
            <a:r>
              <a:rPr lang="de-DE" sz="2400" b="1" i="1" dirty="0">
                <a:latin typeface="Arial" panose="020B0604020202020204" pitchFamily="34" charset="0"/>
                <a:ea typeface="Calibri" panose="020F0502020204030204" pitchFamily="34" charset="0"/>
                <a:cs typeface="Arial" panose="020B0604020202020204" pitchFamily="34" charset="0"/>
              </a:rPr>
              <a:t> par </a:t>
            </a:r>
            <a:r>
              <a:rPr lang="de-DE" sz="2400" b="1" i="1" dirty="0" err="1">
                <a:latin typeface="Arial" panose="020B0604020202020204" pitchFamily="34" charset="0"/>
                <a:ea typeface="Calibri" panose="020F0502020204030204" pitchFamily="34" charset="0"/>
                <a:cs typeface="Arial" panose="020B0604020202020204" pitchFamily="34" charset="0"/>
              </a:rPr>
              <a:t>mois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dirty="0">
                <a:latin typeface="Arial" panose="020B0604020202020204" pitchFamily="34" charset="0"/>
                <a:ea typeface="Calibri" panose="020F0502020204030204" pitchFamily="34" charset="0"/>
                <a:cs typeface="Arial" panose="020B0604020202020204" pitchFamily="34" charset="0"/>
              </a:rPr>
              <a:t>, le </a:t>
            </a:r>
            <a:r>
              <a:rPr lang="de-DE" sz="2400" b="1" dirty="0" err="1">
                <a:latin typeface="Arial" panose="020B0604020202020204" pitchFamily="34" charset="0"/>
                <a:ea typeface="Calibri" panose="020F0502020204030204" pitchFamily="34" charset="0"/>
                <a:cs typeface="Arial" panose="020B0604020202020204" pitchFamily="34" charset="0"/>
              </a:rPr>
              <a:t>tout</a:t>
            </a:r>
            <a:r>
              <a:rPr lang="de-DE" sz="2400" b="1" dirty="0">
                <a:latin typeface="Arial" panose="020B0604020202020204" pitchFamily="34" charset="0"/>
                <a:ea typeface="Calibri" panose="020F0502020204030204" pitchFamily="34" charset="0"/>
                <a:cs typeface="Arial" panose="020B0604020202020204" pitchFamily="34" charset="0"/>
              </a:rPr>
              <a:t> </a:t>
            </a:r>
            <a:r>
              <a:rPr lang="de-DE" sz="2400" b="1" i="1" dirty="0">
                <a:latin typeface="Arial" panose="020B0604020202020204" pitchFamily="34" charset="0"/>
                <a:ea typeface="Calibri" panose="020F0502020204030204" pitchFamily="34" charset="0"/>
                <a:cs typeface="Arial" panose="020B0604020202020204" pitchFamily="34" charset="0"/>
              </a:rPr>
              <a:t>« en </a:t>
            </a:r>
            <a:r>
              <a:rPr lang="de-DE" sz="2400" b="1" i="1" dirty="0" err="1">
                <a:latin typeface="Arial" panose="020B0604020202020204" pitchFamily="34" charset="0"/>
                <a:ea typeface="Calibri" panose="020F0502020204030204" pitchFamily="34" charset="0"/>
                <a:cs typeface="Arial" panose="020B0604020202020204" pitchFamily="34" charset="0"/>
              </a:rPr>
              <a:t>faisant</a:t>
            </a:r>
            <a:r>
              <a:rPr lang="de-DE" sz="2400" b="1" i="1" dirty="0">
                <a:latin typeface="Arial" panose="020B0604020202020204" pitchFamily="34" charset="0"/>
                <a:ea typeface="Calibri" panose="020F0502020204030204" pitchFamily="34" charset="0"/>
                <a:cs typeface="Arial" panose="020B0604020202020204" pitchFamily="34" charset="0"/>
              </a:rPr>
              <a:t> le </a:t>
            </a:r>
            <a:r>
              <a:rPr lang="de-DE" sz="2400" b="1" i="1" dirty="0" err="1">
                <a:latin typeface="Arial" panose="020B0604020202020204" pitchFamily="34" charset="0"/>
                <a:ea typeface="Calibri" panose="020F0502020204030204" pitchFamily="34" charset="0"/>
                <a:cs typeface="Arial" panose="020B0604020202020204" pitchFamily="34" charset="0"/>
              </a:rPr>
              <a:t>travail</a:t>
            </a:r>
            <a:r>
              <a:rPr lang="de-DE" sz="2400" b="1" i="1" dirty="0">
                <a:latin typeface="Arial" panose="020B0604020202020204" pitchFamily="34" charset="0"/>
                <a:ea typeface="Calibri" panose="020F0502020204030204" pitchFamily="34" charset="0"/>
                <a:cs typeface="Arial" panose="020B0604020202020204" pitchFamily="34" charset="0"/>
              </a:rPr>
              <a:t> de deux </a:t>
            </a:r>
            <a:r>
              <a:rPr lang="de-DE" sz="2400" b="1" i="1" dirty="0" err="1">
                <a:latin typeface="Arial" panose="020B0604020202020204" pitchFamily="34" charset="0"/>
                <a:ea typeface="Calibri" panose="020F0502020204030204" pitchFamily="34" charset="0"/>
                <a:cs typeface="Arial" panose="020B0604020202020204" pitchFamily="34" charset="0"/>
              </a:rPr>
              <a:t>titulaires</a:t>
            </a:r>
            <a:r>
              <a:rPr lang="de-DE" sz="2400" b="1" dirty="0">
                <a:latin typeface="Arial" panose="020B0604020202020204" pitchFamily="34" charset="0"/>
                <a:ea typeface="Calibri" panose="020F0502020204030204" pitchFamily="34" charset="0"/>
                <a:cs typeface="Arial" panose="020B0604020202020204" pitchFamily="34" charset="0"/>
              </a:rPr>
              <a:t>. </a:t>
            </a:r>
            <a:r>
              <a:rPr lang="de-DE" sz="2400" b="1" i="1" dirty="0">
                <a:latin typeface="Arial" panose="020B0604020202020204" pitchFamily="34" charset="0"/>
                <a:ea typeface="Calibri" panose="020F0502020204030204" pitchFamily="34" charset="0"/>
                <a:cs typeface="Arial" panose="020B0604020202020204" pitchFamily="34" charset="0"/>
              </a:rPr>
              <a:t>En gros, on </a:t>
            </a:r>
            <a:r>
              <a:rPr lang="de-DE" sz="2400" b="1" i="1" dirty="0" err="1">
                <a:latin typeface="Arial" panose="020B0604020202020204" pitchFamily="34" charset="0"/>
                <a:ea typeface="Calibri" panose="020F0502020204030204" pitchFamily="34" charset="0"/>
                <a:cs typeface="Arial" panose="020B0604020202020204" pitchFamily="34" charset="0"/>
              </a:rPr>
              <a:t>coûte</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quatre</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fois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moins</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cher</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i="1" dirty="0" err="1">
                <a:latin typeface="Arial" panose="020B0604020202020204" pitchFamily="34" charset="0"/>
                <a:ea typeface="Calibri" panose="020F0502020204030204" pitchFamily="34" charset="0"/>
                <a:cs typeface="Arial" panose="020B0604020202020204" pitchFamily="34" charset="0"/>
              </a:rPr>
              <a:t>qu’un</a:t>
            </a:r>
            <a:r>
              <a:rPr lang="de-DE" sz="2400" b="1" i="1" dirty="0">
                <a:latin typeface="Arial" panose="020B0604020202020204" pitchFamily="34" charset="0"/>
                <a:ea typeface="Calibri" panose="020F0502020204030204" pitchFamily="34" charset="0"/>
                <a:cs typeface="Arial" panose="020B0604020202020204" pitchFamily="34" charset="0"/>
              </a:rPr>
              <a:t> </a:t>
            </a:r>
            <a:r>
              <a:rPr lang="fr-FR" sz="2400" b="1" i="1" noProof="1">
                <a:latin typeface="Arial" panose="020B0604020202020204" pitchFamily="34" charset="0"/>
                <a:ea typeface="Calibri" panose="020F0502020204030204" pitchFamily="34" charset="0"/>
                <a:cs typeface="Arial" panose="020B0604020202020204" pitchFamily="34" charset="0"/>
              </a:rPr>
              <a:t>titulaire</a:t>
            </a:r>
            <a:r>
              <a:rPr lang="de-DE" sz="2400" b="1" i="1" dirty="0">
                <a:latin typeface="Arial" panose="020B0604020202020204" pitchFamily="34" charset="0"/>
                <a:ea typeface="Calibri" panose="020F0502020204030204" pitchFamily="34" charset="0"/>
                <a:cs typeface="Arial" panose="020B0604020202020204" pitchFamily="34" charset="0"/>
              </a:rPr>
              <a:t> »</a:t>
            </a:r>
            <a:r>
              <a:rPr lang="de-DE" sz="2400" b="1"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https://www.lemonde.fr/francaises-francais/article/2017/04/26/mathieu-32-ans-devenu-autoentrepreneur-pour-etre-prof-precaire-a-l-universite_5117805_4999913.html</a:t>
            </a:r>
            <a:endParaRPr lang="de-DE"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1400" spc="15" dirty="0">
                <a:solidFill>
                  <a:srgbClr val="717B8E"/>
                </a:solidFill>
                <a:latin typeface="Arial" panose="020B0604020202020204" pitchFamily="34" charset="0"/>
                <a:ea typeface="Calibri" panose="020F0502020204030204" pitchFamily="34" charset="0"/>
                <a:cs typeface="Arial" panose="020B0604020202020204" pitchFamily="34" charset="0"/>
              </a:rPr>
              <a:t>26 avril 2017 </a:t>
            </a:r>
            <a:endParaRPr lang="de-DE"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de-DE"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284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4335C71-22FC-4EF2-8982-CAB93C5CCD59}"/>
              </a:ext>
            </a:extLst>
          </p:cNvPr>
          <p:cNvSpPr txBox="1"/>
          <p:nvPr/>
        </p:nvSpPr>
        <p:spPr>
          <a:xfrm>
            <a:off x="126609" y="309489"/>
            <a:ext cx="11540082" cy="954107"/>
          </a:xfrm>
          <a:prstGeom prst="rect">
            <a:avLst/>
          </a:prstGeom>
          <a:noFill/>
        </p:spPr>
        <p:txBody>
          <a:bodyPr wrap="none" rtlCol="0">
            <a:spAutoFit/>
          </a:bodyPr>
          <a:lstStyle/>
          <a:p>
            <a:r>
              <a:rPr lang="fr-FR" sz="2800" dirty="0"/>
              <a:t>Ce qui nous attend: la « loi de programmation pluriannuelle de la recherche » </a:t>
            </a:r>
          </a:p>
          <a:p>
            <a:r>
              <a:rPr lang="fr-FR" sz="2800" dirty="0"/>
              <a:t>(LPPR pour les intimes)</a:t>
            </a:r>
          </a:p>
        </p:txBody>
      </p:sp>
      <p:pic>
        <p:nvPicPr>
          <p:cNvPr id="1026" name="Picture 2">
            <a:extLst>
              <a:ext uri="{FF2B5EF4-FFF2-40B4-BE49-F238E27FC236}">
                <a16:creationId xmlns:a16="http://schemas.microsoft.com/office/drawing/2014/main" id="{3C038E47-5292-4751-8A2C-A265652D3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4928"/>
            <a:ext cx="8303845" cy="5533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5C25EAF-7243-4629-AD1C-142D18C81FC8}"/>
              </a:ext>
            </a:extLst>
          </p:cNvPr>
          <p:cNvSpPr/>
          <p:nvPr/>
        </p:nvSpPr>
        <p:spPr>
          <a:xfrm>
            <a:off x="8303845" y="5455977"/>
            <a:ext cx="3752167" cy="1477328"/>
          </a:xfrm>
          <a:prstGeom prst="rect">
            <a:avLst/>
          </a:prstGeom>
        </p:spPr>
        <p:txBody>
          <a:bodyPr wrap="square">
            <a:spAutoFit/>
          </a:bodyPr>
          <a:lstStyle/>
          <a:p>
            <a:r>
              <a:rPr lang="de-DE" dirty="0">
                <a:hlinkClick r:id="rId3"/>
              </a:rPr>
              <a:t>Source </a:t>
            </a:r>
            <a:r>
              <a:rPr lang="de-DE" dirty="0" err="1">
                <a:hlinkClick r:id="rId3"/>
              </a:rPr>
              <a:t>image</a:t>
            </a:r>
            <a:r>
              <a:rPr lang="de-DE" dirty="0">
                <a:hlinkClick r:id="rId3"/>
              </a:rPr>
              <a:t>: http://blog.educpros.fr/julien-gossa/2019/08/22/bilan-2018-2019-vi-aghion-cohen-vs-les-etats-generaux-de-la-recherche/</a:t>
            </a:r>
            <a:endParaRPr lang="fr-FR" dirty="0"/>
          </a:p>
        </p:txBody>
      </p:sp>
      <p:sp>
        <p:nvSpPr>
          <p:cNvPr id="4" name="ZoneTexte 3">
            <a:extLst>
              <a:ext uri="{FF2B5EF4-FFF2-40B4-BE49-F238E27FC236}">
                <a16:creationId xmlns:a16="http://schemas.microsoft.com/office/drawing/2014/main" id="{DFA136D6-EECF-4CB9-AC8A-4AF4342E19FD}"/>
              </a:ext>
            </a:extLst>
          </p:cNvPr>
          <p:cNvSpPr txBox="1"/>
          <p:nvPr/>
        </p:nvSpPr>
        <p:spPr>
          <a:xfrm>
            <a:off x="8764172" y="1702191"/>
            <a:ext cx="3291840" cy="1477328"/>
          </a:xfrm>
          <a:prstGeom prst="rect">
            <a:avLst/>
          </a:prstGeom>
          <a:noFill/>
        </p:spPr>
        <p:txBody>
          <a:bodyPr wrap="square" rtlCol="0">
            <a:spAutoFit/>
          </a:bodyPr>
          <a:lstStyle/>
          <a:p>
            <a:r>
              <a:rPr lang="fr-FR" dirty="0"/>
              <a:t>Source des diapos qui suivent: </a:t>
            </a:r>
            <a:r>
              <a:rPr lang="de-DE" dirty="0">
                <a:hlinkClick r:id="rId4"/>
              </a:rPr>
              <a:t>https://universiteouverte.org/loi-pluriannuelle-de-programmation-de-la-recherche/</a:t>
            </a:r>
            <a:endParaRPr lang="de-DE" dirty="0"/>
          </a:p>
          <a:p>
            <a:endParaRPr lang="fr-FR" dirty="0"/>
          </a:p>
        </p:txBody>
      </p:sp>
    </p:spTree>
    <p:extLst>
      <p:ext uri="{BB962C8B-B14F-4D97-AF65-F5344CB8AC3E}">
        <p14:creationId xmlns:p14="http://schemas.microsoft.com/office/powerpoint/2010/main" val="380282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50BAB-845C-7843-87C4-4911DED1E352}"/>
              </a:ext>
            </a:extLst>
          </p:cNvPr>
          <p:cNvSpPr>
            <a:spLocks noGrp="1"/>
          </p:cNvSpPr>
          <p:nvPr>
            <p:ph type="title"/>
          </p:nvPr>
        </p:nvSpPr>
        <p:spPr/>
        <p:txBody>
          <a:bodyPr/>
          <a:lstStyle/>
          <a:p>
            <a:r>
              <a:rPr lang="fr-FR" dirty="0"/>
              <a:t>Calendrier de la loi</a:t>
            </a:r>
          </a:p>
        </p:txBody>
      </p:sp>
      <p:sp>
        <p:nvSpPr>
          <p:cNvPr id="3" name="Espace réservé du contenu 2">
            <a:extLst>
              <a:ext uri="{FF2B5EF4-FFF2-40B4-BE49-F238E27FC236}">
                <a16:creationId xmlns:a16="http://schemas.microsoft.com/office/drawing/2014/main" id="{BB1117C5-38D3-764A-B6E4-878F498EB80D}"/>
              </a:ext>
            </a:extLst>
          </p:cNvPr>
          <p:cNvSpPr>
            <a:spLocks noGrp="1"/>
          </p:cNvSpPr>
          <p:nvPr>
            <p:ph idx="1"/>
          </p:nvPr>
        </p:nvSpPr>
        <p:spPr/>
        <p:txBody>
          <a:bodyPr/>
          <a:lstStyle/>
          <a:p>
            <a:pPr marL="0" indent="0">
              <a:buNone/>
            </a:pPr>
            <a:r>
              <a:rPr lang="fr-FR" b="1" dirty="0"/>
              <a:t>1</a:t>
            </a:r>
            <a:r>
              <a:rPr lang="fr-FR" b="1" baseline="30000" dirty="0"/>
              <a:t>e</a:t>
            </a:r>
            <a:r>
              <a:rPr lang="fr-FR" b="1" dirty="0"/>
              <a:t> février 2019</a:t>
            </a:r>
            <a:r>
              <a:rPr lang="fr-FR" dirty="0"/>
              <a:t>: E. Philippe confie à Frédérique Vidal l’élaboration d’une loi de programmation </a:t>
            </a:r>
            <a:r>
              <a:rPr lang="fr-FR" dirty="0" err="1"/>
              <a:t>plurianuelle</a:t>
            </a:r>
            <a:r>
              <a:rPr lang="fr-FR" dirty="0"/>
              <a:t> de la recherche.</a:t>
            </a:r>
          </a:p>
          <a:p>
            <a:pPr marL="0" indent="0">
              <a:buNone/>
            </a:pPr>
            <a:r>
              <a:rPr lang="fr-FR" dirty="0">
                <a:sym typeface="Wingdings" pitchFamily="2" charset="2"/>
              </a:rPr>
              <a:t> </a:t>
            </a:r>
            <a:r>
              <a:rPr lang="fr-FR" dirty="0"/>
              <a:t>3 groupes de travail missionnés par Vidal viennent de rendre leur rapports 23 Septembre </a:t>
            </a:r>
          </a:p>
          <a:p>
            <a:pPr marL="0" indent="0">
              <a:buNone/>
            </a:pPr>
            <a:r>
              <a:rPr lang="fr-FR" b="1" dirty="0"/>
              <a:t>Début 2020</a:t>
            </a:r>
            <a:r>
              <a:rPr lang="fr-FR" dirty="0"/>
              <a:t>: élaboration et présentation de la loi</a:t>
            </a:r>
          </a:p>
          <a:p>
            <a:pPr marL="0" indent="0">
              <a:buNone/>
            </a:pPr>
            <a:r>
              <a:rPr lang="fr-FR" b="1" dirty="0"/>
              <a:t>Rentrée 2020 </a:t>
            </a:r>
            <a:r>
              <a:rPr lang="fr-FR" b="1"/>
              <a:t>ou janvier 2021</a:t>
            </a:r>
            <a:r>
              <a:rPr lang="fr-FR"/>
              <a:t>: </a:t>
            </a:r>
            <a:r>
              <a:rPr lang="fr-FR" dirty="0"/>
              <a:t>Application de la loi</a:t>
            </a:r>
          </a:p>
          <a:p>
            <a:pPr marL="0" indent="0">
              <a:buNone/>
            </a:pPr>
            <a:endParaRPr lang="fr-FR" dirty="0"/>
          </a:p>
        </p:txBody>
      </p:sp>
    </p:spTree>
    <p:extLst>
      <p:ext uri="{BB962C8B-B14F-4D97-AF65-F5344CB8AC3E}">
        <p14:creationId xmlns:p14="http://schemas.microsoft.com/office/powerpoint/2010/main" val="8351496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2210</Words>
  <Application>Microsoft Office PowerPoint</Application>
  <PresentationFormat>Grand écran</PresentationFormat>
  <Paragraphs>145</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25</vt:i4>
      </vt:variant>
    </vt:vector>
  </HeadingPairs>
  <TitlesOfParts>
    <vt:vector size="31" baseType="lpstr">
      <vt:lpstr>Arial</vt:lpstr>
      <vt:lpstr>Calibri</vt:lpstr>
      <vt:lpstr>Calibri Light</vt:lpstr>
      <vt:lpstr>Georgia</vt:lpstr>
      <vt:lpstr>Thème Office</vt:lpstr>
      <vt:lpstr>1_Thème Office</vt:lpstr>
      <vt:lpstr>Présentation PowerPoint</vt:lpstr>
      <vt:lpstr>Présentation PowerPoint</vt:lpstr>
      <vt:lpstr>Les coulisses de vos enseignements</vt:lpstr>
      <vt:lpstr>Présentation PowerPoint</vt:lpstr>
      <vt:lpstr>Présentation PowerPoint</vt:lpstr>
      <vt:lpstr>Présentation PowerPoint</vt:lpstr>
      <vt:lpstr>Présentation PowerPoint</vt:lpstr>
      <vt:lpstr>Présentation PowerPoint</vt:lpstr>
      <vt:lpstr>Calendrier de la loi</vt:lpstr>
      <vt:lpstr>Constats et propositions des 3 groupes</vt:lpstr>
      <vt:lpstr>Groupe 1: financement</vt:lpstr>
      <vt:lpstr>Présentation PowerPoint</vt:lpstr>
      <vt:lpstr>Groupe 1 financement</vt:lpstr>
      <vt:lpstr>GT2: Carrières</vt:lpstr>
      <vt:lpstr>GT2: Carrières</vt:lpstr>
      <vt:lpstr>Effets sur les étudiant·es</vt:lpstr>
      <vt:lpstr>Effets sur les précaires</vt:lpstr>
      <vt:lpstr>Effets sur les BIATSS - ITA</vt:lpstr>
      <vt:lpstr>Effets sur les enseignants-chercheurs titulaires</vt:lpstr>
      <vt:lpstr>Conclusion sur la démocratie</vt:lpstr>
      <vt:lpstr>Conclusion à retenir</vt:lpstr>
      <vt:lpstr>Un point qui a fait couler de l’encre: Antoine Petit (Président-directeur général du CNRS) et le « darwinisme »</vt:lpstr>
      <vt:lpstr>La réponse d’un généticien qui a lu Darwin  https://www.liberation.fr/debats/2020/01/08/le-cnrs-n-a-pas-a-propager-d-idees-recues-sur-darwin_1771958 </vt:lpstr>
      <vt:lpstr>La théorie de Darwin et ses « récupérations » </vt:lpstr>
      <vt:lpstr>Le « darwinisme social »: un peu d’histoire des sciences D’après Daniel Becquemont, « Une régression épistémologique: le ‘darwinisme social’ » (2004, Espaces Temps 84-86)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coulisses de vos enseignements</dc:title>
  <dc:creator>lucille lisack</dc:creator>
  <cp:lastModifiedBy>lucille lisack</cp:lastModifiedBy>
  <cp:revision>43</cp:revision>
  <dcterms:created xsi:type="dcterms:W3CDTF">2020-01-17T15:19:14Z</dcterms:created>
  <dcterms:modified xsi:type="dcterms:W3CDTF">2020-01-23T10:43:18Z</dcterms:modified>
</cp:coreProperties>
</file>