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7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6" name="Shape 21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93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e du titre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02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e du titre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1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20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21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e du titre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29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0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38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90575" indent="-333375">
              <a:spcBef>
                <a:spcPts val="600"/>
              </a:spcBef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234439" indent="-320039">
              <a:spcBef>
                <a:spcPts val="600"/>
              </a:spcBef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727200" indent="-355600">
              <a:spcBef>
                <a:spcPts val="600"/>
              </a:spcBef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184400" indent="-355600">
              <a:spcBef>
                <a:spcPts val="600"/>
              </a:spcBef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9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47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4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  <p:sp>
        <p:nvSpPr>
          <p:cNvPr id="149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57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e du titre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72" name="Texte niveau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73" name="Text Placeholder 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  <p:sp>
        <p:nvSpPr>
          <p:cNvPr id="17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e du titre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82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83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457200">
              <a:spcBef>
                <a:spcPts val="300"/>
              </a:spcBef>
              <a:buSzTx/>
              <a:buFont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914400">
              <a:spcBef>
                <a:spcPts val="300"/>
              </a:spcBef>
              <a:buSzTx/>
              <a:buFont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1371600">
              <a:spcBef>
                <a:spcPts val="300"/>
              </a:spcBef>
              <a:buSzTx/>
              <a:buFont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1828800">
              <a:spcBef>
                <a:spcPts val="300"/>
              </a:spcBef>
              <a:buSzTx/>
              <a:buFont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8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192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93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e du titre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Texte du titre</a:t>
            </a:r>
          </a:p>
        </p:txBody>
      </p:sp>
      <p:sp>
        <p:nvSpPr>
          <p:cNvPr id="201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0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30260" y="6401179"/>
            <a:ext cx="256541" cy="275467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828377" y="6523712"/>
            <a:ext cx="253607" cy="249239"/>
          </a:xfrm>
          <a:prstGeom prst="rect">
            <a:avLst/>
          </a:prstGeom>
        </p:spPr>
        <p:txBody>
          <a:bodyPr lIns="35718" tIns="35718" rIns="35718" bIns="35718" anchor="t"/>
          <a:lstStyle>
            <a:lvl1pPr defTabSz="410765">
              <a:defRPr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Texte du titre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4372025" y="6528916"/>
            <a:ext cx="256541" cy="275467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ct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itle 1"/>
          <p:cNvSpPr txBox="1"/>
          <p:nvPr/>
        </p:nvSpPr>
        <p:spPr>
          <a:xfrm>
            <a:off x="1436048" y="2646680"/>
            <a:ext cx="6271904" cy="1120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4000">
                <a:latin typeface="Gill Sans"/>
                <a:ea typeface="Gill Sans"/>
                <a:cs typeface="Gill Sans"/>
                <a:sym typeface="Gill Sans"/>
              </a:defRPr>
            </a:pPr>
            <a:r>
              <a:t>Régime(s) de retraite :</a:t>
            </a:r>
          </a:p>
          <a:p>
            <a:pPr algn="ctr">
              <a:defRPr sz="3000">
                <a:latin typeface="Gill Sans"/>
                <a:ea typeface="Gill Sans"/>
                <a:cs typeface="Gill Sans"/>
                <a:sym typeface="Gill Sans"/>
              </a:defRPr>
            </a:pPr>
            <a:r>
              <a:t>Etat des lieux et aperçu du projet de loi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aspects financiers * </a:t>
            </a:r>
          </a:p>
        </p:txBody>
      </p:sp>
      <p:sp>
        <p:nvSpPr>
          <p:cNvPr id="272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3" name="Content Placeholder 2"/>
          <p:cNvSpPr txBox="1"/>
          <p:nvPr/>
        </p:nvSpPr>
        <p:spPr>
          <a:xfrm>
            <a:off x="304800" y="1193252"/>
            <a:ext cx="826466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Montant total des prestations : 320 Mds € (13.8 % PIB)</a:t>
            </a:r>
          </a:p>
        </p:txBody>
      </p:sp>
      <p:sp>
        <p:nvSpPr>
          <p:cNvPr id="274" name="Content Placeholder 2"/>
          <p:cNvSpPr txBox="1"/>
          <p:nvPr/>
        </p:nvSpPr>
        <p:spPr>
          <a:xfrm>
            <a:off x="317500" y="1889693"/>
            <a:ext cx="8738394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pPr>
            <a:r>
              <a:t>Regime (quasi-)équilibré :  </a:t>
            </a:r>
            <a:r>
              <a:rPr sz="2400"/>
              <a:t>entre 7 et 17 Mds € de déficit en 2025</a:t>
            </a:r>
          </a:p>
        </p:txBody>
      </p:sp>
      <p:sp>
        <p:nvSpPr>
          <p:cNvPr id="275" name="ZoneTexte 8"/>
          <p:cNvSpPr txBox="1"/>
          <p:nvPr/>
        </p:nvSpPr>
        <p:spPr>
          <a:xfrm>
            <a:off x="1983716" y="6541712"/>
            <a:ext cx="714971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(*) Tous les montants de cette présentation sont exprimés en € constants, base 2018-2019</a:t>
            </a:r>
          </a:p>
        </p:txBody>
      </p:sp>
      <p:sp>
        <p:nvSpPr>
          <p:cNvPr id="276" name="ZoneTexte 8"/>
          <p:cNvSpPr txBox="1"/>
          <p:nvPr/>
        </p:nvSpPr>
        <p:spPr>
          <a:xfrm>
            <a:off x="461317" y="2501966"/>
            <a:ext cx="8357336" cy="164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30605" indent="-230605">
              <a:buSzPct val="100000"/>
              <a:buChar char="-"/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Dépenses stables (en %PIB) à l’horizon 2030 (et même 2070 !) 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Effet des réformes Fillon (2003) et Woerth (2010)</a:t>
            </a:r>
          </a:p>
          <a:p>
            <a:pPr>
              <a:defRPr sz="230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aspects financiers * </a:t>
            </a:r>
          </a:p>
        </p:txBody>
      </p:sp>
      <p:sp>
        <p:nvSpPr>
          <p:cNvPr id="279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0" name="Content Placeholder 2"/>
          <p:cNvSpPr txBox="1"/>
          <p:nvPr/>
        </p:nvSpPr>
        <p:spPr>
          <a:xfrm>
            <a:off x="304800" y="1193252"/>
            <a:ext cx="826466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Montant total des prestations : 320 Mds € (13.8 % PIB)</a:t>
            </a:r>
          </a:p>
        </p:txBody>
      </p:sp>
      <p:sp>
        <p:nvSpPr>
          <p:cNvPr id="281" name="Content Placeholder 2"/>
          <p:cNvSpPr txBox="1"/>
          <p:nvPr/>
        </p:nvSpPr>
        <p:spPr>
          <a:xfrm>
            <a:off x="317500" y="1889693"/>
            <a:ext cx="8738394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pPr>
            <a:r>
              <a:t>Regime (quasi-)équilibré :  </a:t>
            </a:r>
            <a:r>
              <a:rPr sz="2400"/>
              <a:t>entre 7 et 17 Mds € de déficit en 2025</a:t>
            </a:r>
          </a:p>
        </p:txBody>
      </p:sp>
      <p:sp>
        <p:nvSpPr>
          <p:cNvPr id="282" name="ZoneTexte 8"/>
          <p:cNvSpPr txBox="1"/>
          <p:nvPr/>
        </p:nvSpPr>
        <p:spPr>
          <a:xfrm>
            <a:off x="1983716" y="6541712"/>
            <a:ext cx="714971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(*) Tous les montants de cette présentation sont exprimés en € constants, base 2018-2019</a:t>
            </a:r>
          </a:p>
        </p:txBody>
      </p:sp>
      <p:sp>
        <p:nvSpPr>
          <p:cNvPr id="283" name="ZoneTexte 8"/>
          <p:cNvSpPr txBox="1"/>
          <p:nvPr/>
        </p:nvSpPr>
        <p:spPr>
          <a:xfrm>
            <a:off x="461317" y="2501966"/>
            <a:ext cx="8357336" cy="219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30605" indent="-230605">
              <a:buSzPct val="100000"/>
              <a:buChar char="-"/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Dépenses stables (en %PIB) à l’horizon 2030 (et même 2070 !) 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Effet des réformes Fillon (2003) et Woerth (2010)</a:t>
            </a:r>
          </a:p>
          <a:p>
            <a:pPr>
              <a:defRPr sz="230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  <a:p>
            <a:pPr>
              <a:defRPr sz="2300">
                <a:latin typeface="Gill Sans"/>
                <a:ea typeface="Gill Sans"/>
                <a:cs typeface="Gill Sans"/>
                <a:sym typeface="Gill Sans"/>
              </a:defRPr>
            </a:pPr>
            <a:r>
              <a:t>-</a:t>
            </a:r>
            <a:r>
              <a:rPr sz="2400"/>
              <a:t> Recettes en diminution (en %PIB) !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endParaRPr sz="2400"/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Reduction du nombre de fonctionnaires et gel du point d’indice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aspects financiers * </a:t>
            </a:r>
          </a:p>
        </p:txBody>
      </p:sp>
      <p:sp>
        <p:nvSpPr>
          <p:cNvPr id="28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7" name="Content Placeholder 2"/>
          <p:cNvSpPr txBox="1"/>
          <p:nvPr/>
        </p:nvSpPr>
        <p:spPr>
          <a:xfrm>
            <a:off x="304800" y="1193252"/>
            <a:ext cx="826466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Montant total des prestations : 320 Mds € (13.8 % PIB)</a:t>
            </a:r>
          </a:p>
        </p:txBody>
      </p:sp>
      <p:sp>
        <p:nvSpPr>
          <p:cNvPr id="288" name="Content Placeholder 2"/>
          <p:cNvSpPr txBox="1"/>
          <p:nvPr/>
        </p:nvSpPr>
        <p:spPr>
          <a:xfrm>
            <a:off x="317500" y="1889693"/>
            <a:ext cx="8738394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pPr>
            <a:r>
              <a:t>Regime (quasi-)équilibré :  </a:t>
            </a:r>
            <a:r>
              <a:rPr sz="2400"/>
              <a:t>entre 7 et 17 Mds € de déficit en 2025</a:t>
            </a:r>
          </a:p>
        </p:txBody>
      </p:sp>
      <p:sp>
        <p:nvSpPr>
          <p:cNvPr id="289" name="ZoneTexte 8"/>
          <p:cNvSpPr txBox="1"/>
          <p:nvPr/>
        </p:nvSpPr>
        <p:spPr>
          <a:xfrm>
            <a:off x="1983716" y="6541712"/>
            <a:ext cx="714971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(*) Tous les montants de cette présentation sont exprimés en € constants, base 2018-2019</a:t>
            </a:r>
          </a:p>
        </p:txBody>
      </p:sp>
      <p:sp>
        <p:nvSpPr>
          <p:cNvPr id="290" name="ZoneTexte 8"/>
          <p:cNvSpPr txBox="1"/>
          <p:nvPr/>
        </p:nvSpPr>
        <p:spPr>
          <a:xfrm>
            <a:off x="461317" y="2501966"/>
            <a:ext cx="8357336" cy="219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30605" indent="-230605">
              <a:buSzPct val="100000"/>
              <a:buChar char="-"/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Dépenses stables (en %PIB) à l’horizon 2030 (et même 2070 !) 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Effet des réformes Fillon (2003) et Woerth (2010)</a:t>
            </a:r>
          </a:p>
          <a:p>
            <a:pPr>
              <a:defRPr sz="2300"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  <a:p>
            <a:pPr>
              <a:defRPr sz="2300">
                <a:latin typeface="Gill Sans"/>
                <a:ea typeface="Gill Sans"/>
                <a:cs typeface="Gill Sans"/>
                <a:sym typeface="Gill Sans"/>
              </a:defRPr>
            </a:pPr>
            <a:r>
              <a:t>-</a:t>
            </a:r>
            <a:r>
              <a:rPr sz="2400"/>
              <a:t> Recettes en diminution (en %PIB) !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endParaRPr sz="2400"/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Reduction du nombre de fonctionnaires et gel du point d’indice</a:t>
            </a:r>
          </a:p>
        </p:txBody>
      </p:sp>
      <p:sp>
        <p:nvSpPr>
          <p:cNvPr id="291" name="Content Placeholder 2"/>
          <p:cNvSpPr txBox="1"/>
          <p:nvPr/>
        </p:nvSpPr>
        <p:spPr>
          <a:xfrm>
            <a:off x="4102100" y="5001193"/>
            <a:ext cx="4755793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2800"/>
            </a:pPr>
            <a:r>
              <a:rPr sz="2400"/>
              <a:t>+17 Mds € disponibles chaque année</a:t>
            </a:r>
          </a:p>
        </p:txBody>
      </p:sp>
      <p:sp>
        <p:nvSpPr>
          <p:cNvPr id="292" name="Content Placeholder 2"/>
          <p:cNvSpPr txBox="1"/>
          <p:nvPr/>
        </p:nvSpPr>
        <p:spPr>
          <a:xfrm>
            <a:off x="317500" y="4975793"/>
            <a:ext cx="389914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Fin de la CADES en 2025 </a:t>
            </a:r>
          </a:p>
        </p:txBody>
      </p:sp>
      <p:sp>
        <p:nvSpPr>
          <p:cNvPr id="293" name="Content Placeholder 2"/>
          <p:cNvSpPr txBox="1"/>
          <p:nvPr/>
        </p:nvSpPr>
        <p:spPr>
          <a:xfrm>
            <a:off x="317500" y="5420293"/>
            <a:ext cx="8738394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Réserves du système :  </a:t>
            </a:r>
          </a:p>
        </p:txBody>
      </p:sp>
      <p:sp>
        <p:nvSpPr>
          <p:cNvPr id="294" name="Content Placeholder 2"/>
          <p:cNvSpPr txBox="1"/>
          <p:nvPr/>
        </p:nvSpPr>
        <p:spPr>
          <a:xfrm>
            <a:off x="4102100" y="5445693"/>
            <a:ext cx="5092105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2800"/>
            </a:pPr>
            <a:r>
              <a:rPr sz="2400"/>
              <a:t>+127 Mds € dans les différents régimes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principes (1/2)</a:t>
            </a:r>
          </a:p>
        </p:txBody>
      </p:sp>
      <p:sp>
        <p:nvSpPr>
          <p:cNvPr id="297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8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de l’année courante paient les prestations de cette même année.      </a:t>
            </a:r>
          </a:p>
        </p:txBody>
      </p:sp>
      <p:sp>
        <p:nvSpPr>
          <p:cNvPr id="299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par répartition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principes (1/2)</a:t>
            </a:r>
          </a:p>
        </p:txBody>
      </p:sp>
      <p:sp>
        <p:nvSpPr>
          <p:cNvPr id="302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3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de l’année courante paient les prestations de cette même année.      </a:t>
            </a:r>
          </a:p>
        </p:txBody>
      </p:sp>
      <p:sp>
        <p:nvSpPr>
          <p:cNvPr id="304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par répartition</a:t>
            </a:r>
          </a:p>
        </p:txBody>
      </p:sp>
      <p:sp>
        <p:nvSpPr>
          <p:cNvPr id="305" name="Content Placeholder 2"/>
          <p:cNvSpPr txBox="1"/>
          <p:nvPr/>
        </p:nvSpPr>
        <p:spPr>
          <a:xfrm>
            <a:off x="304800" y="2881454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cotisations définies</a:t>
            </a:r>
          </a:p>
        </p:txBody>
      </p:sp>
      <p:sp>
        <p:nvSpPr>
          <p:cNvPr id="306" name="ZoneTexte 8"/>
          <p:cNvSpPr txBox="1"/>
          <p:nvPr/>
        </p:nvSpPr>
        <p:spPr>
          <a:xfrm>
            <a:off x="1799080" y="3369525"/>
            <a:ext cx="6007605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Taux de cotisation fixé (28% du salaire brut)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- 11.2 % pour les salariés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- 16.8% pour l’employeur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Plafonnées à 14% du PIB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principes (1/2)</a:t>
            </a:r>
          </a:p>
        </p:txBody>
      </p:sp>
      <p:sp>
        <p:nvSpPr>
          <p:cNvPr id="309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0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de l’année courante paient les prestations de cette même année.      </a:t>
            </a:r>
          </a:p>
        </p:txBody>
      </p:sp>
      <p:sp>
        <p:nvSpPr>
          <p:cNvPr id="311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par répartition</a:t>
            </a:r>
          </a:p>
        </p:txBody>
      </p:sp>
      <p:sp>
        <p:nvSpPr>
          <p:cNvPr id="312" name="Content Placeholder 2"/>
          <p:cNvSpPr txBox="1"/>
          <p:nvPr/>
        </p:nvSpPr>
        <p:spPr>
          <a:xfrm>
            <a:off x="304800" y="2881454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cotisations définies</a:t>
            </a:r>
          </a:p>
        </p:txBody>
      </p:sp>
      <p:sp>
        <p:nvSpPr>
          <p:cNvPr id="313" name="ZoneTexte 8"/>
          <p:cNvSpPr txBox="1"/>
          <p:nvPr/>
        </p:nvSpPr>
        <p:spPr>
          <a:xfrm>
            <a:off x="1799080" y="3369525"/>
            <a:ext cx="6007605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Taux de cotisation fixé (28% du salaire brut)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- 11.2 % pour les salariés</a:t>
            </a:r>
          </a:p>
          <a:p>
            <a:pPr lvl="1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- 16.8% pour l’employeur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Plafonnées à 14% du PIB</a:t>
            </a:r>
          </a:p>
        </p:txBody>
      </p:sp>
      <p:sp>
        <p:nvSpPr>
          <p:cNvPr id="314" name="Content Placeholder 2"/>
          <p:cNvSpPr txBox="1"/>
          <p:nvPr/>
        </p:nvSpPr>
        <p:spPr>
          <a:xfrm>
            <a:off x="304800" y="4735655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équilibré (par définition)</a:t>
            </a:r>
          </a:p>
        </p:txBody>
      </p:sp>
      <p:sp>
        <p:nvSpPr>
          <p:cNvPr id="315" name="ZoneTexte 8"/>
          <p:cNvSpPr txBox="1"/>
          <p:nvPr/>
        </p:nvSpPr>
        <p:spPr>
          <a:xfrm>
            <a:off x="1710180" y="5452325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prestations correspondent exactement aux cotisations (lissage sur 5 ans).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principes (2/2)</a:t>
            </a:r>
          </a:p>
        </p:txBody>
      </p:sp>
      <p:sp>
        <p:nvSpPr>
          <p:cNvPr id="318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9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points sont obtenus par les cotisations sur toute la carrière professionnelle.</a:t>
            </a:r>
          </a:p>
        </p:txBody>
      </p:sp>
      <p:sp>
        <p:nvSpPr>
          <p:cNvPr id="320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points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principes (2/2)</a:t>
            </a:r>
          </a:p>
        </p:txBody>
      </p:sp>
      <p:sp>
        <p:nvSpPr>
          <p:cNvPr id="323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4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points sont obtenus par les cotisations sur toute la carrière professionnelle.</a:t>
            </a:r>
          </a:p>
        </p:txBody>
      </p:sp>
      <p:sp>
        <p:nvSpPr>
          <p:cNvPr id="325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points</a:t>
            </a:r>
          </a:p>
        </p:txBody>
      </p:sp>
      <p:sp>
        <p:nvSpPr>
          <p:cNvPr id="326" name="Content Placeholder 2"/>
          <p:cNvSpPr txBox="1"/>
          <p:nvPr/>
        </p:nvSpPr>
        <p:spPr>
          <a:xfrm>
            <a:off x="304800" y="2881454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« égal »</a:t>
            </a:r>
          </a:p>
        </p:txBody>
      </p:sp>
      <p:sp>
        <p:nvSpPr>
          <p:cNvPr id="327" name="ZoneTexte 8"/>
          <p:cNvSpPr txBox="1"/>
          <p:nvPr/>
        </p:nvSpPr>
        <p:spPr>
          <a:xfrm>
            <a:off x="1799080" y="3483825"/>
            <a:ext cx="6007605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Chaque euro cotisé rapporte le même nombre de points.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principes (2/2)</a:t>
            </a:r>
          </a:p>
        </p:txBody>
      </p:sp>
      <p:sp>
        <p:nvSpPr>
          <p:cNvPr id="330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1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points sont obtenus par les cotisations sur toute la carrière professionnelle.</a:t>
            </a:r>
          </a:p>
        </p:txBody>
      </p:sp>
      <p:sp>
        <p:nvSpPr>
          <p:cNvPr id="332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points</a:t>
            </a:r>
          </a:p>
        </p:txBody>
      </p:sp>
      <p:sp>
        <p:nvSpPr>
          <p:cNvPr id="333" name="Content Placeholder 2"/>
          <p:cNvSpPr txBox="1"/>
          <p:nvPr/>
        </p:nvSpPr>
        <p:spPr>
          <a:xfrm>
            <a:off x="304800" y="2881454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« égal »</a:t>
            </a:r>
          </a:p>
        </p:txBody>
      </p:sp>
      <p:sp>
        <p:nvSpPr>
          <p:cNvPr id="334" name="ZoneTexte 8"/>
          <p:cNvSpPr txBox="1"/>
          <p:nvPr/>
        </p:nvSpPr>
        <p:spPr>
          <a:xfrm>
            <a:off x="1799080" y="3483825"/>
            <a:ext cx="6007605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Chaque euro cotisé rapporte le même nombre de points.</a:t>
            </a:r>
          </a:p>
        </p:txBody>
      </p:sp>
      <p:sp>
        <p:nvSpPr>
          <p:cNvPr id="335" name="Content Placeholder 2"/>
          <p:cNvSpPr txBox="1"/>
          <p:nvPr/>
        </p:nvSpPr>
        <p:spPr>
          <a:xfrm>
            <a:off x="266700" y="4398225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« universel »</a:t>
            </a:r>
          </a:p>
        </p:txBody>
      </p:sp>
      <p:sp>
        <p:nvSpPr>
          <p:cNvPr id="336" name="ZoneTexte 8"/>
          <p:cNvSpPr txBox="1"/>
          <p:nvPr/>
        </p:nvSpPr>
        <p:spPr>
          <a:xfrm>
            <a:off x="1799080" y="4969725"/>
            <a:ext cx="6007605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 système s’applique à tous.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principes (2/2)</a:t>
            </a:r>
          </a:p>
        </p:txBody>
      </p:sp>
      <p:sp>
        <p:nvSpPr>
          <p:cNvPr id="339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40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points sont obtenus par les cotisations sur toute la carrière professionnelle.</a:t>
            </a:r>
          </a:p>
        </p:txBody>
      </p:sp>
      <p:sp>
        <p:nvSpPr>
          <p:cNvPr id="341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points</a:t>
            </a:r>
          </a:p>
        </p:txBody>
      </p:sp>
      <p:sp>
        <p:nvSpPr>
          <p:cNvPr id="342" name="Content Placeholder 2"/>
          <p:cNvSpPr txBox="1"/>
          <p:nvPr/>
        </p:nvSpPr>
        <p:spPr>
          <a:xfrm>
            <a:off x="304800" y="2881454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« égal »</a:t>
            </a:r>
          </a:p>
        </p:txBody>
      </p:sp>
      <p:sp>
        <p:nvSpPr>
          <p:cNvPr id="343" name="ZoneTexte 8"/>
          <p:cNvSpPr txBox="1"/>
          <p:nvPr/>
        </p:nvSpPr>
        <p:spPr>
          <a:xfrm>
            <a:off x="1799080" y="3483825"/>
            <a:ext cx="6007605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Chaque euro cotisé rapporte le même nombre de points.</a:t>
            </a:r>
          </a:p>
        </p:txBody>
      </p:sp>
      <p:sp>
        <p:nvSpPr>
          <p:cNvPr id="344" name="Content Placeholder 2"/>
          <p:cNvSpPr txBox="1"/>
          <p:nvPr/>
        </p:nvSpPr>
        <p:spPr>
          <a:xfrm>
            <a:off x="266700" y="4398225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« universel »</a:t>
            </a:r>
          </a:p>
        </p:txBody>
      </p:sp>
      <p:sp>
        <p:nvSpPr>
          <p:cNvPr id="345" name="ZoneTexte 8"/>
          <p:cNvSpPr txBox="1"/>
          <p:nvPr/>
        </p:nvSpPr>
        <p:spPr>
          <a:xfrm>
            <a:off x="1799080" y="4969725"/>
            <a:ext cx="6007605" cy="169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Le système s’applique à tous sauf (déjà !) : </a:t>
            </a:r>
          </a:p>
          <a:p>
            <a:pPr marL="571500" lvl="1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Policiers</a:t>
            </a:r>
          </a:p>
          <a:p>
            <a:pPr marL="571500" lvl="1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Contrôleurs aériens</a:t>
            </a:r>
          </a:p>
          <a:p>
            <a:pPr marL="571500" lvl="1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Personnel navigant aviation</a:t>
            </a:r>
          </a:p>
          <a:p>
            <a:pPr marL="571500" lvl="1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Militaires</a:t>
            </a:r>
          </a:p>
          <a:p>
            <a:pPr marL="571500" lvl="1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principes (1/2) </a:t>
            </a:r>
          </a:p>
        </p:txBody>
      </p:sp>
      <p:sp>
        <p:nvSpPr>
          <p:cNvPr id="221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2" name="ZoneTexte 8"/>
          <p:cNvSpPr txBox="1"/>
          <p:nvPr/>
        </p:nvSpPr>
        <p:spPr>
          <a:xfrm>
            <a:off x="2482389" y="1973853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de l’année courante paient les prestations de cette même année.      </a:t>
            </a:r>
          </a:p>
        </p:txBody>
      </p:sp>
      <p:sp>
        <p:nvSpPr>
          <p:cNvPr id="223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par répartition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points et prestations</a:t>
            </a:r>
          </a:p>
        </p:txBody>
      </p:sp>
      <p:sp>
        <p:nvSpPr>
          <p:cNvPr id="348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49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Points accumulés sur toute la carrière.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Prestations = nb de points x valeur du point</a:t>
            </a:r>
          </a:p>
        </p:txBody>
      </p:sp>
      <p:sp>
        <p:nvSpPr>
          <p:cNvPr id="350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Les prestations sont calculées chaque année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points et prestations</a:t>
            </a:r>
          </a:p>
        </p:txBody>
      </p:sp>
      <p:sp>
        <p:nvSpPr>
          <p:cNvPr id="353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4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Points accumulés sur toute la carrière.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Prestations = nb de points x valeur du point</a:t>
            </a:r>
          </a:p>
        </p:txBody>
      </p:sp>
      <p:sp>
        <p:nvSpPr>
          <p:cNvPr id="355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Les prestations sont calculées chaque année</a:t>
            </a:r>
          </a:p>
        </p:txBody>
      </p:sp>
      <p:sp>
        <p:nvSpPr>
          <p:cNvPr id="356" name="Content Placeholder 2"/>
          <p:cNvSpPr txBox="1"/>
          <p:nvPr/>
        </p:nvSpPr>
        <p:spPr>
          <a:xfrm>
            <a:off x="304800" y="2881454"/>
            <a:ext cx="739775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Age du taux plein (âge pivot ou d’équilibre)</a:t>
            </a:r>
          </a:p>
        </p:txBody>
      </p:sp>
      <p:sp>
        <p:nvSpPr>
          <p:cNvPr id="357" name="ZoneTexte 8"/>
          <p:cNvSpPr txBox="1"/>
          <p:nvPr/>
        </p:nvSpPr>
        <p:spPr>
          <a:xfrm>
            <a:off x="1799080" y="3483825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64 ans au démarrage du régime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Evolution vers 67 ans d’après les prévisions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 proposé : points et prestations</a:t>
            </a:r>
          </a:p>
        </p:txBody>
      </p:sp>
      <p:sp>
        <p:nvSpPr>
          <p:cNvPr id="360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61" name="ZoneTexte 8"/>
          <p:cNvSpPr txBox="1"/>
          <p:nvPr/>
        </p:nvSpPr>
        <p:spPr>
          <a:xfrm>
            <a:off x="1799080" y="1884738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Points accumulés sur toute la carrière.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Prestations = nb de points x valeur du point</a:t>
            </a:r>
          </a:p>
        </p:txBody>
      </p:sp>
      <p:sp>
        <p:nvSpPr>
          <p:cNvPr id="362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Les prestations sont calculées chaque année</a:t>
            </a:r>
          </a:p>
        </p:txBody>
      </p:sp>
      <p:sp>
        <p:nvSpPr>
          <p:cNvPr id="363" name="Content Placeholder 2"/>
          <p:cNvSpPr txBox="1"/>
          <p:nvPr/>
        </p:nvSpPr>
        <p:spPr>
          <a:xfrm>
            <a:off x="304800" y="2881454"/>
            <a:ext cx="739775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Age du taux plein (âge pivot ou d’équilibre)</a:t>
            </a:r>
          </a:p>
        </p:txBody>
      </p:sp>
      <p:sp>
        <p:nvSpPr>
          <p:cNvPr id="364" name="ZoneTexte 8"/>
          <p:cNvSpPr txBox="1"/>
          <p:nvPr/>
        </p:nvSpPr>
        <p:spPr>
          <a:xfrm>
            <a:off x="1799080" y="3483825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64 ans au démarrage du régime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Evolution vers 67 ans d’après les prévisions</a:t>
            </a:r>
          </a:p>
        </p:txBody>
      </p:sp>
      <p:sp>
        <p:nvSpPr>
          <p:cNvPr id="365" name="Content Placeholder 2"/>
          <p:cNvSpPr txBox="1"/>
          <p:nvPr/>
        </p:nvSpPr>
        <p:spPr>
          <a:xfrm>
            <a:off x="266700" y="4398225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Mécanismes de redistribution</a:t>
            </a:r>
          </a:p>
        </p:txBody>
      </p:sp>
      <p:sp>
        <p:nvSpPr>
          <p:cNvPr id="366" name="ZoneTexte 8"/>
          <p:cNvSpPr txBox="1"/>
          <p:nvPr/>
        </p:nvSpPr>
        <p:spPr>
          <a:xfrm>
            <a:off x="1799080" y="4969725"/>
            <a:ext cx="6007605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Bonus pour les enfants (5% par enfant)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Situation de handicap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longues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Minimun à 85% du SMIC pour une carrière « complète »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assurés ?</a:t>
            </a:r>
          </a:p>
        </p:txBody>
      </p:sp>
      <p:sp>
        <p:nvSpPr>
          <p:cNvPr id="369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70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 cotisations constantes</a:t>
            </a:r>
          </a:p>
        </p:txBody>
      </p:sp>
      <p:sp>
        <p:nvSpPr>
          <p:cNvPr id="371" name="Content Placeholder 2"/>
          <p:cNvSpPr txBox="1"/>
          <p:nvPr/>
        </p:nvSpPr>
        <p:spPr>
          <a:xfrm>
            <a:off x="736600" y="1973853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Gagnants :</a:t>
            </a:r>
          </a:p>
        </p:txBody>
      </p:sp>
      <p:sp>
        <p:nvSpPr>
          <p:cNvPr id="372" name="ZoneTexte 8"/>
          <p:cNvSpPr txBox="1"/>
          <p:nvPr/>
        </p:nvSpPr>
        <p:spPr>
          <a:xfrm>
            <a:off x="2484880" y="2074125"/>
            <a:ext cx="6007605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Indépendants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Exploitants agricoles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Cadres supérieurs (moins d’années de cotisations)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373" name="Content Placeholder 2"/>
          <p:cNvSpPr txBox="1"/>
          <p:nvPr/>
        </p:nvSpPr>
        <p:spPr>
          <a:xfrm>
            <a:off x="736600" y="3748009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Perdants :</a:t>
            </a:r>
          </a:p>
        </p:txBody>
      </p:sp>
      <p:sp>
        <p:nvSpPr>
          <p:cNvPr id="374" name="ZoneTexte 8"/>
          <p:cNvSpPr txBox="1"/>
          <p:nvPr/>
        </p:nvSpPr>
        <p:spPr>
          <a:xfrm>
            <a:off x="2484880" y="3852125"/>
            <a:ext cx="6007605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Fonctionnaires sans primes (enseignants)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fractionnées (toutes les années comptent !)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« pénibles » (espérance de vie plus courte)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longues ?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assurés ?</a:t>
            </a:r>
          </a:p>
        </p:txBody>
      </p:sp>
      <p:sp>
        <p:nvSpPr>
          <p:cNvPr id="377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78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 cotisations constantes</a:t>
            </a:r>
          </a:p>
        </p:txBody>
      </p:sp>
      <p:sp>
        <p:nvSpPr>
          <p:cNvPr id="379" name="Content Placeholder 2"/>
          <p:cNvSpPr txBox="1"/>
          <p:nvPr/>
        </p:nvSpPr>
        <p:spPr>
          <a:xfrm>
            <a:off x="736600" y="1973853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Gagnants :</a:t>
            </a:r>
          </a:p>
        </p:txBody>
      </p:sp>
      <p:sp>
        <p:nvSpPr>
          <p:cNvPr id="380" name="ZoneTexte 8"/>
          <p:cNvSpPr txBox="1"/>
          <p:nvPr/>
        </p:nvSpPr>
        <p:spPr>
          <a:xfrm>
            <a:off x="2484880" y="2074125"/>
            <a:ext cx="6007605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Indépendants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Exploitants agricoles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Cadres supérieurs (moins d’années de cotisations)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381" name="Content Placeholder 2"/>
          <p:cNvSpPr txBox="1"/>
          <p:nvPr/>
        </p:nvSpPr>
        <p:spPr>
          <a:xfrm>
            <a:off x="736600" y="3748009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Perdants :</a:t>
            </a:r>
          </a:p>
        </p:txBody>
      </p:sp>
      <p:sp>
        <p:nvSpPr>
          <p:cNvPr id="382" name="ZoneTexte 8"/>
          <p:cNvSpPr txBox="1"/>
          <p:nvPr/>
        </p:nvSpPr>
        <p:spPr>
          <a:xfrm>
            <a:off x="2484880" y="3852125"/>
            <a:ext cx="6007605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Fonctionnaires sans primes (enseignants)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fractionnées (toutes les années comptent !)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« pénibles »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longues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383" name="Content Placeholder 2"/>
          <p:cNvSpPr txBox="1"/>
          <p:nvPr/>
        </p:nvSpPr>
        <p:spPr>
          <a:xfrm>
            <a:off x="1413297" y="5699965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seront-elles constantes 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assurés ?</a:t>
            </a:r>
          </a:p>
        </p:txBody>
      </p:sp>
      <p:sp>
        <p:nvSpPr>
          <p:cNvPr id="38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7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 cotisations constantes</a:t>
            </a:r>
          </a:p>
        </p:txBody>
      </p:sp>
      <p:sp>
        <p:nvSpPr>
          <p:cNvPr id="388" name="Content Placeholder 2"/>
          <p:cNvSpPr txBox="1"/>
          <p:nvPr/>
        </p:nvSpPr>
        <p:spPr>
          <a:xfrm>
            <a:off x="736600" y="1973853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Gagnants :</a:t>
            </a:r>
          </a:p>
        </p:txBody>
      </p:sp>
      <p:sp>
        <p:nvSpPr>
          <p:cNvPr id="389" name="ZoneTexte 8"/>
          <p:cNvSpPr txBox="1"/>
          <p:nvPr/>
        </p:nvSpPr>
        <p:spPr>
          <a:xfrm>
            <a:off x="2484880" y="2074125"/>
            <a:ext cx="6007605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Indépendants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Exploitants agricoles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Cadres supérieurs (moins d’années de cotisations)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390" name="Content Placeholder 2"/>
          <p:cNvSpPr txBox="1"/>
          <p:nvPr/>
        </p:nvSpPr>
        <p:spPr>
          <a:xfrm>
            <a:off x="736600" y="3748009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Perdants :</a:t>
            </a:r>
          </a:p>
        </p:txBody>
      </p:sp>
      <p:sp>
        <p:nvSpPr>
          <p:cNvPr id="391" name="ZoneTexte 8"/>
          <p:cNvSpPr txBox="1"/>
          <p:nvPr/>
        </p:nvSpPr>
        <p:spPr>
          <a:xfrm>
            <a:off x="2484880" y="3852125"/>
            <a:ext cx="6007605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Fonctionnaires sans primes (enseignants)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fractionnées (toutes les années comptent !)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« pénibles »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Carrières longues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392" name="Content Placeholder 2"/>
          <p:cNvSpPr txBox="1"/>
          <p:nvPr/>
        </p:nvSpPr>
        <p:spPr>
          <a:xfrm>
            <a:off x="1413297" y="5699965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seront-elles constantes ?</a:t>
            </a:r>
          </a:p>
        </p:txBody>
      </p:sp>
      <p:sp>
        <p:nvSpPr>
          <p:cNvPr id="393" name="ZoneTexte 8"/>
          <p:cNvSpPr txBox="1"/>
          <p:nvPr/>
        </p:nvSpPr>
        <p:spPr>
          <a:xfrm>
            <a:off x="4313680" y="6150825"/>
            <a:ext cx="2864156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Spoiler Alert : NON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cotisations ?</a:t>
            </a:r>
          </a:p>
        </p:txBody>
      </p:sp>
      <p:sp>
        <p:nvSpPr>
          <p:cNvPr id="39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7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Projet de loi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cotisations ?</a:t>
            </a:r>
          </a:p>
        </p:txBody>
      </p:sp>
      <p:sp>
        <p:nvSpPr>
          <p:cNvPr id="400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1" name="Content Placeholder 2"/>
          <p:cNvSpPr txBox="1"/>
          <p:nvPr/>
        </p:nvSpPr>
        <p:spPr>
          <a:xfrm>
            <a:off x="1054100" y="2056852"/>
            <a:ext cx="815077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Article 13 (p. 11 et p. 58)</a:t>
            </a:r>
            <a:br/>
            <a:r>
              <a:t>            </a:t>
            </a:r>
            <a:r>
              <a:rPr sz="1600"/>
              <a:t>2.8% de cotisations pour les salaires au-delà de 3 PASS (~10 k€ brut mensuels)</a:t>
            </a:r>
            <a:r>
              <a:t> </a:t>
            </a:r>
            <a:br/>
            <a:r>
              <a:t>         Manque à gagner de ~4 Mds € annuels</a:t>
            </a:r>
          </a:p>
        </p:txBody>
      </p:sp>
      <p:sp>
        <p:nvSpPr>
          <p:cNvPr id="402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Projet de loi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cotisations ?</a:t>
            </a:r>
          </a:p>
        </p:txBody>
      </p:sp>
      <p:sp>
        <p:nvSpPr>
          <p:cNvPr id="405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6" name="Content Placeholder 2"/>
          <p:cNvSpPr txBox="1"/>
          <p:nvPr/>
        </p:nvSpPr>
        <p:spPr>
          <a:xfrm>
            <a:off x="1054100" y="2056852"/>
            <a:ext cx="815077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Article 13 (p. 11 et p. 58)</a:t>
            </a:r>
            <a:br/>
            <a:r>
              <a:t>            </a:t>
            </a:r>
            <a:r>
              <a:rPr sz="1600"/>
              <a:t>2.8% de cotisations pour les salaires au-delà de 3 PASS (~10 k€ brut mensuels).</a:t>
            </a:r>
            <a:r>
              <a:t> </a:t>
            </a:r>
            <a:br/>
            <a:r>
              <a:t>         Manque à gagner de ~4 Mds € annuels</a:t>
            </a:r>
          </a:p>
        </p:txBody>
      </p:sp>
      <p:sp>
        <p:nvSpPr>
          <p:cNvPr id="407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Projet de loi</a:t>
            </a:r>
          </a:p>
        </p:txBody>
      </p:sp>
      <p:sp>
        <p:nvSpPr>
          <p:cNvPr id="408" name="Content Placeholder 2"/>
          <p:cNvSpPr txBox="1"/>
          <p:nvPr/>
        </p:nvSpPr>
        <p:spPr>
          <a:xfrm>
            <a:off x="939800" y="4012652"/>
            <a:ext cx="815077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Article 18 (p. 14 et p. 62)</a:t>
            </a:r>
            <a:br/>
            <a:r>
              <a:t>            </a:t>
            </a:r>
            <a:r>
              <a:rPr sz="1600"/>
              <a:t>Convergence des cotisations des fonctionnaires (Etat employeur) vers les taux du</a:t>
            </a:r>
            <a:br>
              <a:rPr sz="1600"/>
            </a:br>
            <a:r>
              <a:rPr sz="1600"/>
              <a:t>                  régime universel.</a:t>
            </a:r>
            <a: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cotisations ?</a:t>
            </a:r>
          </a:p>
        </p:txBody>
      </p:sp>
      <p:sp>
        <p:nvSpPr>
          <p:cNvPr id="411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2" name="Content Placeholder 2"/>
          <p:cNvSpPr txBox="1"/>
          <p:nvPr/>
        </p:nvSpPr>
        <p:spPr>
          <a:xfrm>
            <a:off x="1054100" y="2056852"/>
            <a:ext cx="815077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Article 13 (p. 11 et p. 58)</a:t>
            </a:r>
            <a:br/>
            <a:r>
              <a:t>            </a:t>
            </a:r>
            <a:r>
              <a:rPr sz="1600"/>
              <a:t>2.8% de cotisations pour les salaires au-delà de 3 PASS (~10 k€ brut mensuels).</a:t>
            </a:r>
            <a:r>
              <a:t> </a:t>
            </a:r>
            <a:br/>
            <a:r>
              <a:t>         Manque à gagner de ~4 Mds € annuels</a:t>
            </a:r>
          </a:p>
        </p:txBody>
      </p:sp>
      <p:sp>
        <p:nvSpPr>
          <p:cNvPr id="413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Projet de loi</a:t>
            </a:r>
          </a:p>
        </p:txBody>
      </p:sp>
      <p:sp>
        <p:nvSpPr>
          <p:cNvPr id="414" name="Content Placeholder 2"/>
          <p:cNvSpPr txBox="1"/>
          <p:nvPr/>
        </p:nvSpPr>
        <p:spPr>
          <a:xfrm>
            <a:off x="939800" y="4012652"/>
            <a:ext cx="815077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Article 18 (p. 14 et p. 62)</a:t>
            </a:r>
            <a:br/>
            <a:r>
              <a:t>            </a:t>
            </a:r>
            <a:r>
              <a:rPr sz="1600"/>
              <a:t>Convergence des cotisations des fonctionnaires (Etat employeur) vers les taux du</a:t>
            </a:r>
            <a:br>
              <a:rPr sz="1600"/>
            </a:br>
            <a:r>
              <a:rPr sz="1600"/>
              <a:t>                  régime universel.</a:t>
            </a:r>
            <a:r>
              <a:t> </a:t>
            </a:r>
          </a:p>
        </p:txBody>
      </p:sp>
      <p:sp>
        <p:nvSpPr>
          <p:cNvPr id="415" name="Content Placeholder 2"/>
          <p:cNvSpPr txBox="1"/>
          <p:nvPr/>
        </p:nvSpPr>
        <p:spPr>
          <a:xfrm>
            <a:off x="3788182" y="5179372"/>
            <a:ext cx="245400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??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principes (1/2) </a:t>
            </a:r>
          </a:p>
        </p:txBody>
      </p:sp>
      <p:sp>
        <p:nvSpPr>
          <p:cNvPr id="22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7" name="ZoneTexte 8"/>
          <p:cNvSpPr txBox="1"/>
          <p:nvPr/>
        </p:nvSpPr>
        <p:spPr>
          <a:xfrm>
            <a:off x="2482389" y="1973853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de l’année courante paient les prestations de cette même année.      </a:t>
            </a:r>
          </a:p>
        </p:txBody>
      </p:sp>
      <p:sp>
        <p:nvSpPr>
          <p:cNvPr id="228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par répartition</a:t>
            </a:r>
          </a:p>
        </p:txBody>
      </p:sp>
      <p:sp>
        <p:nvSpPr>
          <p:cNvPr id="229" name="Content Placeholder 2"/>
          <p:cNvSpPr txBox="1"/>
          <p:nvPr/>
        </p:nvSpPr>
        <p:spPr>
          <a:xfrm>
            <a:off x="304800" y="2881454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prestations définies</a:t>
            </a:r>
          </a:p>
        </p:txBody>
      </p:sp>
      <p:sp>
        <p:nvSpPr>
          <p:cNvPr id="230" name="ZoneTexte 8"/>
          <p:cNvSpPr txBox="1"/>
          <p:nvPr/>
        </p:nvSpPr>
        <p:spPr>
          <a:xfrm>
            <a:off x="2482389" y="3534625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prestations sont fixées et ne dépendent pas des autres paramètres (croissance économique, nb de retraités…).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Article 18</a:t>
            </a:r>
          </a:p>
        </p:txBody>
      </p:sp>
      <p:sp>
        <p:nvSpPr>
          <p:cNvPr id="418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9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Fonctionnaire à 2 SMIC : 3042€ bruts/mois</a:t>
            </a:r>
          </a:p>
        </p:txBody>
      </p:sp>
      <p:sp>
        <p:nvSpPr>
          <p:cNvPr id="420" name="Content Placeholder 2"/>
          <p:cNvSpPr txBox="1"/>
          <p:nvPr/>
        </p:nvSpPr>
        <p:spPr>
          <a:xfrm>
            <a:off x="1216811" y="2044152"/>
            <a:ext cx="6220868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Cotisation patronale (FPE) : 74.2% soit 2257€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Article 18</a:t>
            </a:r>
          </a:p>
        </p:txBody>
      </p:sp>
      <p:sp>
        <p:nvSpPr>
          <p:cNvPr id="423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4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Fonctionnaire à 2 SMIC : 3042€ bruts/mois</a:t>
            </a:r>
          </a:p>
        </p:txBody>
      </p:sp>
      <p:sp>
        <p:nvSpPr>
          <p:cNvPr id="425" name="Content Placeholder 2"/>
          <p:cNvSpPr txBox="1"/>
          <p:nvPr/>
        </p:nvSpPr>
        <p:spPr>
          <a:xfrm>
            <a:off x="1216811" y="2044152"/>
            <a:ext cx="6220868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Cotisation patronale (FPE) : 74.2% soit 2257€</a:t>
            </a:r>
          </a:p>
        </p:txBody>
      </p:sp>
      <p:sp>
        <p:nvSpPr>
          <p:cNvPr id="426" name="Content Placeholder 2"/>
          <p:cNvSpPr txBox="1"/>
          <p:nvPr/>
        </p:nvSpPr>
        <p:spPr>
          <a:xfrm>
            <a:off x="2657204" y="2663052"/>
            <a:ext cx="5269985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Après réforme : 16.8% soit 511€</a:t>
            </a:r>
          </a:p>
        </p:txBody>
      </p:sp>
      <p:sp>
        <p:nvSpPr>
          <p:cNvPr id="427" name="Content Placeholder 2"/>
          <p:cNvSpPr txBox="1"/>
          <p:nvPr/>
        </p:nvSpPr>
        <p:spPr>
          <a:xfrm>
            <a:off x="141014" y="5751654"/>
            <a:ext cx="4389935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Nota : L’assiette change également car les primes seront incluses. Le montant effectif versé sera plus élevé en fonction du taux de prime de l’agent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Article 18</a:t>
            </a:r>
          </a:p>
        </p:txBody>
      </p:sp>
      <p:sp>
        <p:nvSpPr>
          <p:cNvPr id="430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1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Fonctionnaire à 2 SMIC : 3042€ bruts/mois</a:t>
            </a:r>
          </a:p>
        </p:txBody>
      </p:sp>
      <p:sp>
        <p:nvSpPr>
          <p:cNvPr id="432" name="Content Placeholder 2"/>
          <p:cNvSpPr txBox="1"/>
          <p:nvPr/>
        </p:nvSpPr>
        <p:spPr>
          <a:xfrm>
            <a:off x="1216811" y="2044152"/>
            <a:ext cx="6220868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Cotisation patronale (FPE) : 74.2% soit 2257€</a:t>
            </a:r>
          </a:p>
        </p:txBody>
      </p:sp>
      <p:sp>
        <p:nvSpPr>
          <p:cNvPr id="433" name="Content Placeholder 2"/>
          <p:cNvSpPr txBox="1"/>
          <p:nvPr/>
        </p:nvSpPr>
        <p:spPr>
          <a:xfrm>
            <a:off x="2657204" y="2663052"/>
            <a:ext cx="5269985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Après réforme : 16.8% soit 511€</a:t>
            </a:r>
          </a:p>
        </p:txBody>
      </p:sp>
      <p:sp>
        <p:nvSpPr>
          <p:cNvPr id="434" name="Content Placeholder 2"/>
          <p:cNvSpPr txBox="1"/>
          <p:nvPr/>
        </p:nvSpPr>
        <p:spPr>
          <a:xfrm>
            <a:off x="141014" y="5751654"/>
            <a:ext cx="4389935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Nota : L’assiette change également car les primes seront incluses. Le montant effectif versé sera plus élevé en fonction du taux de prime de l’agent</a:t>
            </a:r>
          </a:p>
        </p:txBody>
      </p:sp>
      <p:sp>
        <p:nvSpPr>
          <p:cNvPr id="435" name="Manque à gagner de ~45 Mds € annuels !"/>
          <p:cNvSpPr txBox="1"/>
          <p:nvPr/>
        </p:nvSpPr>
        <p:spPr>
          <a:xfrm>
            <a:off x="2469772" y="4595953"/>
            <a:ext cx="6013908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Manque à gagner de ~45 Mds € annuels !</a:t>
            </a:r>
          </a:p>
        </p:txBody>
      </p:sp>
      <p:sp>
        <p:nvSpPr>
          <p:cNvPr id="436" name="Pour toute la fonction publique :"/>
          <p:cNvSpPr txBox="1"/>
          <p:nvPr/>
        </p:nvSpPr>
        <p:spPr>
          <a:xfrm>
            <a:off x="12248" y="3900853"/>
            <a:ext cx="921758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Pour toute la fonction publique 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cotisations ?</a:t>
            </a:r>
          </a:p>
        </p:txBody>
      </p:sp>
      <p:sp>
        <p:nvSpPr>
          <p:cNvPr id="439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0" name="Content Placeholder 2"/>
          <p:cNvSpPr txBox="1"/>
          <p:nvPr/>
        </p:nvSpPr>
        <p:spPr>
          <a:xfrm>
            <a:off x="1054100" y="2056852"/>
            <a:ext cx="815077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Article 13 (p. 11 et p. 58)</a:t>
            </a:r>
            <a:br/>
            <a:r>
              <a:t>            </a:t>
            </a:r>
            <a:r>
              <a:rPr sz="1600"/>
              <a:t>2.8% de cotisations pour les salaires au-delà de 3 PASS (~10 k€ brut mensuels).</a:t>
            </a:r>
            <a:r>
              <a:t> </a:t>
            </a:r>
            <a:br/>
            <a:r>
              <a:t>         Manque à gagner de ~4 Mds € annuels.</a:t>
            </a:r>
          </a:p>
        </p:txBody>
      </p:sp>
      <p:sp>
        <p:nvSpPr>
          <p:cNvPr id="441" name="Content Placeholder 2"/>
          <p:cNvSpPr txBox="1"/>
          <p:nvPr/>
        </p:nvSpPr>
        <p:spPr>
          <a:xfrm>
            <a:off x="368300" y="13744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Projet de loi</a:t>
            </a:r>
          </a:p>
        </p:txBody>
      </p:sp>
      <p:sp>
        <p:nvSpPr>
          <p:cNvPr id="442" name="Content Placeholder 2"/>
          <p:cNvSpPr txBox="1"/>
          <p:nvPr/>
        </p:nvSpPr>
        <p:spPr>
          <a:xfrm>
            <a:off x="939800" y="4012652"/>
            <a:ext cx="8150771" cy="151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t>Article 18 (p. 14 et p. 62)</a:t>
            </a:r>
            <a:br/>
            <a:r>
              <a:t>            </a:t>
            </a:r>
            <a:r>
              <a:rPr sz="1600"/>
              <a:t>Convergence des cotisations des fonctionnaires (Etat employeur) vers les taux du</a:t>
            </a:r>
            <a:br>
              <a:rPr sz="1600"/>
            </a:br>
            <a:r>
              <a:rPr sz="1600"/>
              <a:t>                  régime universel. Echelonnement sur 15 ans.</a:t>
            </a:r>
            <a:r>
              <a:t/>
            </a:r>
            <a:br/>
            <a:r>
              <a:t>Manque à gagner de ~45 Mds € annuels !</a:t>
            </a:r>
          </a:p>
        </p:txBody>
      </p:sp>
      <p:sp>
        <p:nvSpPr>
          <p:cNvPr id="443" name="Content Placeholder 2"/>
          <p:cNvSpPr txBox="1"/>
          <p:nvPr/>
        </p:nvSpPr>
        <p:spPr>
          <a:xfrm>
            <a:off x="141014" y="5843094"/>
            <a:ext cx="5006003" cy="815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Nota : L’article 18 n’a pas été pris en compte dans l’étude d’impact car ses modalités de convergence seront fixées par ordonnance.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Quelles conséquences ?</a:t>
            </a:r>
          </a:p>
        </p:txBody>
      </p:sp>
      <p:sp>
        <p:nvSpPr>
          <p:cNvPr id="44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7" name="Content Placeholder 2"/>
          <p:cNvSpPr txBox="1"/>
          <p:nvPr/>
        </p:nvSpPr>
        <p:spPr>
          <a:xfrm>
            <a:off x="495300" y="1148080"/>
            <a:ext cx="815077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320 Mds € (aujourd’hui)</a:t>
            </a:r>
          </a:p>
        </p:txBody>
      </p:sp>
      <p:sp>
        <p:nvSpPr>
          <p:cNvPr id="448" name="Content Placeholder 2"/>
          <p:cNvSpPr txBox="1"/>
          <p:nvPr/>
        </p:nvSpPr>
        <p:spPr>
          <a:xfrm>
            <a:off x="4876800" y="1757680"/>
            <a:ext cx="3848696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~270 Mds € (demain)</a:t>
            </a:r>
          </a:p>
        </p:txBody>
      </p:sp>
      <p:sp>
        <p:nvSpPr>
          <p:cNvPr id="449" name="Content Placeholder 2"/>
          <p:cNvSpPr txBox="1"/>
          <p:nvPr/>
        </p:nvSpPr>
        <p:spPr>
          <a:xfrm>
            <a:off x="455587" y="2367280"/>
            <a:ext cx="8150772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13.8 % PIB (aujourdhui)</a:t>
            </a:r>
          </a:p>
        </p:txBody>
      </p:sp>
      <p:sp>
        <p:nvSpPr>
          <p:cNvPr id="450" name="Content Placeholder 2"/>
          <p:cNvSpPr txBox="1"/>
          <p:nvPr/>
        </p:nvSpPr>
        <p:spPr>
          <a:xfrm>
            <a:off x="4837087" y="2976879"/>
            <a:ext cx="3848697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11.7 % PIB (demain)</a:t>
            </a:r>
          </a:p>
        </p:txBody>
      </p:sp>
      <p:sp>
        <p:nvSpPr>
          <p:cNvPr id="451" name="Ligne"/>
          <p:cNvSpPr/>
          <p:nvPr/>
        </p:nvSpPr>
        <p:spPr>
          <a:xfrm>
            <a:off x="3842412" y="1535116"/>
            <a:ext cx="673927" cy="213890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2" name="Ligne"/>
          <p:cNvSpPr/>
          <p:nvPr/>
        </p:nvSpPr>
        <p:spPr>
          <a:xfrm>
            <a:off x="3842412" y="2784096"/>
            <a:ext cx="673927" cy="213890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3" name="ZoneTexte 8"/>
          <p:cNvSpPr txBox="1"/>
          <p:nvPr/>
        </p:nvSpPr>
        <p:spPr>
          <a:xfrm>
            <a:off x="744980" y="3586479"/>
            <a:ext cx="6007605" cy="891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Pas d’augmentation des taux de cotisation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Pas de « diminution » des retraites (existantes et à venir)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Quelles conséquences ?</a:t>
            </a:r>
          </a:p>
        </p:txBody>
      </p:sp>
      <p:sp>
        <p:nvSpPr>
          <p:cNvPr id="45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7" name="Content Placeholder 2"/>
          <p:cNvSpPr txBox="1"/>
          <p:nvPr/>
        </p:nvSpPr>
        <p:spPr>
          <a:xfrm>
            <a:off x="495300" y="1148080"/>
            <a:ext cx="815077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310 Mds € (aujourd’hui)</a:t>
            </a:r>
          </a:p>
        </p:txBody>
      </p:sp>
      <p:sp>
        <p:nvSpPr>
          <p:cNvPr id="458" name="Content Placeholder 2"/>
          <p:cNvSpPr txBox="1"/>
          <p:nvPr/>
        </p:nvSpPr>
        <p:spPr>
          <a:xfrm>
            <a:off x="4876800" y="1757680"/>
            <a:ext cx="3848696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~260 Mds € (demain)</a:t>
            </a:r>
          </a:p>
        </p:txBody>
      </p:sp>
      <p:sp>
        <p:nvSpPr>
          <p:cNvPr id="459" name="Content Placeholder 2"/>
          <p:cNvSpPr txBox="1"/>
          <p:nvPr/>
        </p:nvSpPr>
        <p:spPr>
          <a:xfrm>
            <a:off x="455587" y="2367280"/>
            <a:ext cx="8150772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13.8 % PIB (aujourdhui)</a:t>
            </a:r>
          </a:p>
        </p:txBody>
      </p:sp>
      <p:sp>
        <p:nvSpPr>
          <p:cNvPr id="460" name="Content Placeholder 2"/>
          <p:cNvSpPr txBox="1"/>
          <p:nvPr/>
        </p:nvSpPr>
        <p:spPr>
          <a:xfrm>
            <a:off x="4837087" y="2976879"/>
            <a:ext cx="3848697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11.7 % PIB (demain)</a:t>
            </a:r>
          </a:p>
        </p:txBody>
      </p:sp>
      <p:sp>
        <p:nvSpPr>
          <p:cNvPr id="461" name="Ligne"/>
          <p:cNvSpPr/>
          <p:nvPr/>
        </p:nvSpPr>
        <p:spPr>
          <a:xfrm>
            <a:off x="3842412" y="1535116"/>
            <a:ext cx="673927" cy="213890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2" name="Ligne"/>
          <p:cNvSpPr/>
          <p:nvPr/>
        </p:nvSpPr>
        <p:spPr>
          <a:xfrm>
            <a:off x="3842412" y="2784096"/>
            <a:ext cx="673927" cy="213890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3" name="ZoneTexte 8"/>
          <p:cNvSpPr txBox="1"/>
          <p:nvPr/>
        </p:nvSpPr>
        <p:spPr>
          <a:xfrm>
            <a:off x="744980" y="3586479"/>
            <a:ext cx="6007605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Pas d’augmentation des taux de cotisation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Pas de « diminution » des retraites (existantes et à venir)</a:t>
            </a:r>
          </a:p>
          <a:p>
            <a:pPr lvl="4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/>
            </a:r>
            <a:br/>
            <a:r>
              <a:t>Il faut diminuer le nombre de retraités !</a:t>
            </a:r>
          </a:p>
        </p:txBody>
      </p:sp>
      <p:sp>
        <p:nvSpPr>
          <p:cNvPr id="464" name="Flèche"/>
          <p:cNvSpPr/>
          <p:nvPr/>
        </p:nvSpPr>
        <p:spPr>
          <a:xfrm>
            <a:off x="1079500" y="4442476"/>
            <a:ext cx="1230511" cy="270167"/>
          </a:xfrm>
          <a:prstGeom prst="rightArrow">
            <a:avLst>
              <a:gd name="adj1" fmla="val 32000"/>
              <a:gd name="adj2" fmla="val 175543"/>
            </a:avLst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Quelles conséquences ?</a:t>
            </a:r>
          </a:p>
        </p:txBody>
      </p:sp>
      <p:sp>
        <p:nvSpPr>
          <p:cNvPr id="467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8" name="Content Placeholder 2"/>
          <p:cNvSpPr txBox="1"/>
          <p:nvPr/>
        </p:nvSpPr>
        <p:spPr>
          <a:xfrm>
            <a:off x="495300" y="1148080"/>
            <a:ext cx="815077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310 Mds € (aujourd’hui)</a:t>
            </a:r>
          </a:p>
        </p:txBody>
      </p:sp>
      <p:sp>
        <p:nvSpPr>
          <p:cNvPr id="469" name="Content Placeholder 2"/>
          <p:cNvSpPr txBox="1"/>
          <p:nvPr/>
        </p:nvSpPr>
        <p:spPr>
          <a:xfrm>
            <a:off x="4876800" y="1757680"/>
            <a:ext cx="3848696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~260 Mds € (demain)</a:t>
            </a:r>
          </a:p>
        </p:txBody>
      </p:sp>
      <p:sp>
        <p:nvSpPr>
          <p:cNvPr id="470" name="Content Placeholder 2"/>
          <p:cNvSpPr txBox="1"/>
          <p:nvPr/>
        </p:nvSpPr>
        <p:spPr>
          <a:xfrm>
            <a:off x="455587" y="2367280"/>
            <a:ext cx="8150772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13.8 % PIB (aujourdhui)</a:t>
            </a:r>
          </a:p>
        </p:txBody>
      </p:sp>
      <p:sp>
        <p:nvSpPr>
          <p:cNvPr id="471" name="Content Placeholder 2"/>
          <p:cNvSpPr txBox="1"/>
          <p:nvPr/>
        </p:nvSpPr>
        <p:spPr>
          <a:xfrm>
            <a:off x="4837087" y="2976879"/>
            <a:ext cx="3848697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11.7 % PIB (demain)</a:t>
            </a:r>
          </a:p>
        </p:txBody>
      </p:sp>
      <p:sp>
        <p:nvSpPr>
          <p:cNvPr id="472" name="Ligne"/>
          <p:cNvSpPr/>
          <p:nvPr/>
        </p:nvSpPr>
        <p:spPr>
          <a:xfrm>
            <a:off x="3842412" y="1535116"/>
            <a:ext cx="673927" cy="213890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73" name="Ligne"/>
          <p:cNvSpPr/>
          <p:nvPr/>
        </p:nvSpPr>
        <p:spPr>
          <a:xfrm>
            <a:off x="3842412" y="2784096"/>
            <a:ext cx="673927" cy="213890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74" name="ZoneTexte 8"/>
          <p:cNvSpPr txBox="1"/>
          <p:nvPr/>
        </p:nvSpPr>
        <p:spPr>
          <a:xfrm>
            <a:off x="744980" y="3586479"/>
            <a:ext cx="6007605" cy="1261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Pas d’augmentation des taux de cotisation</a:t>
            </a:r>
          </a:p>
          <a:p>
            <a:pPr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>Pas de « diminution » des retraites (existantes et à venir)</a:t>
            </a:r>
          </a:p>
          <a:p>
            <a:pPr lvl="4"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rPr dirty="0"/>
              <a:t/>
            </a:r>
            <a:br>
              <a:rPr dirty="0"/>
            </a:br>
            <a:r>
              <a:rPr lang="fr-FR" smtClean="0"/>
              <a:t>                              </a:t>
            </a:r>
            <a:r>
              <a:rPr smtClean="0"/>
              <a:t>Il </a:t>
            </a:r>
            <a:r>
              <a:t>faut diminuer le nombre de retraités !</a:t>
            </a:r>
          </a:p>
        </p:txBody>
      </p:sp>
      <p:sp>
        <p:nvSpPr>
          <p:cNvPr id="475" name="Flèche"/>
          <p:cNvSpPr/>
          <p:nvPr/>
        </p:nvSpPr>
        <p:spPr>
          <a:xfrm>
            <a:off x="1079500" y="4442476"/>
            <a:ext cx="1230511" cy="270167"/>
          </a:xfrm>
          <a:prstGeom prst="rightArrow">
            <a:avLst>
              <a:gd name="adj1" fmla="val 32000"/>
              <a:gd name="adj2" fmla="val 175543"/>
            </a:avLst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76" name="Content Placeholder 2"/>
          <p:cNvSpPr txBox="1"/>
          <p:nvPr/>
        </p:nvSpPr>
        <p:spPr>
          <a:xfrm>
            <a:off x="455587" y="5703261"/>
            <a:ext cx="8150772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Relèvement de l’âge d’équilibre du système (prévision : 67 ans)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assurés ?</a:t>
            </a:r>
          </a:p>
        </p:txBody>
      </p:sp>
      <p:sp>
        <p:nvSpPr>
          <p:cNvPr id="479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80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pPr>
            <a:r>
              <a:t>A cotisations </a:t>
            </a:r>
            <a:r>
              <a:rPr strike="sngStrike"/>
              <a:t>constantes</a:t>
            </a:r>
            <a:r>
              <a:t> </a:t>
            </a:r>
          </a:p>
        </p:txBody>
      </p:sp>
      <p:sp>
        <p:nvSpPr>
          <p:cNvPr id="481" name="Content Placeholder 2"/>
          <p:cNvSpPr txBox="1"/>
          <p:nvPr/>
        </p:nvSpPr>
        <p:spPr>
          <a:xfrm>
            <a:off x="2400300" y="1669365"/>
            <a:ext cx="1517055" cy="523241"/>
          </a:xfrm>
          <a:prstGeom prst="rect">
            <a:avLst/>
          </a:prstGeom>
          <a:ln w="2540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500"/>
              </a:spcBef>
              <a:defRPr sz="2800">
                <a:solidFill>
                  <a:schemeClr val="accent2">
                    <a:satOff val="-4966"/>
                    <a:lumOff val="-10549"/>
                  </a:schemeClr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Prévues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assurés ?</a:t>
            </a:r>
          </a:p>
        </p:txBody>
      </p:sp>
      <p:sp>
        <p:nvSpPr>
          <p:cNvPr id="484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85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pPr>
            <a:r>
              <a:t>A cotisations </a:t>
            </a:r>
            <a:r>
              <a:rPr strike="sngStrike"/>
              <a:t>constantes</a:t>
            </a:r>
            <a:r>
              <a:t> </a:t>
            </a:r>
          </a:p>
        </p:txBody>
      </p:sp>
      <p:sp>
        <p:nvSpPr>
          <p:cNvPr id="486" name="Content Placeholder 2"/>
          <p:cNvSpPr txBox="1"/>
          <p:nvPr/>
        </p:nvSpPr>
        <p:spPr>
          <a:xfrm>
            <a:off x="736600" y="3557992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Perdants :      Tous les assurés ?</a:t>
            </a:r>
          </a:p>
        </p:txBody>
      </p:sp>
      <p:sp>
        <p:nvSpPr>
          <p:cNvPr id="487" name="Content Placeholder 2"/>
          <p:cNvSpPr txBox="1"/>
          <p:nvPr/>
        </p:nvSpPr>
        <p:spPr>
          <a:xfrm>
            <a:off x="2400300" y="1669365"/>
            <a:ext cx="1517055" cy="523241"/>
          </a:xfrm>
          <a:prstGeom prst="rect">
            <a:avLst/>
          </a:prstGeom>
          <a:ln w="2540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500"/>
              </a:spcBef>
              <a:defRPr sz="2800">
                <a:solidFill>
                  <a:schemeClr val="accent2">
                    <a:satOff val="-4966"/>
                    <a:lumOff val="-10549"/>
                  </a:schemeClr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Prévues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Quels changements pour les assurés ?</a:t>
            </a:r>
          </a:p>
        </p:txBody>
      </p:sp>
      <p:sp>
        <p:nvSpPr>
          <p:cNvPr id="490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91" name="Content Placeholder 2"/>
          <p:cNvSpPr txBox="1"/>
          <p:nvPr/>
        </p:nvSpPr>
        <p:spPr>
          <a:xfrm>
            <a:off x="304800" y="1193252"/>
            <a:ext cx="81507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pPr>
            <a:r>
              <a:t>A cotisations </a:t>
            </a:r>
            <a:r>
              <a:rPr strike="sngStrike"/>
              <a:t>constantes</a:t>
            </a:r>
            <a:r>
              <a:t> </a:t>
            </a:r>
          </a:p>
        </p:txBody>
      </p:sp>
      <p:sp>
        <p:nvSpPr>
          <p:cNvPr id="492" name="Content Placeholder 2"/>
          <p:cNvSpPr txBox="1"/>
          <p:nvPr/>
        </p:nvSpPr>
        <p:spPr>
          <a:xfrm>
            <a:off x="736600" y="4503967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Gagnants :      L’état</a:t>
            </a:r>
          </a:p>
        </p:txBody>
      </p:sp>
      <p:sp>
        <p:nvSpPr>
          <p:cNvPr id="493" name="Content Placeholder 2"/>
          <p:cNvSpPr txBox="1"/>
          <p:nvPr/>
        </p:nvSpPr>
        <p:spPr>
          <a:xfrm>
            <a:off x="736600" y="3557992"/>
            <a:ext cx="704979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Perdants :      Tous les assurés ?</a:t>
            </a:r>
          </a:p>
        </p:txBody>
      </p:sp>
      <p:sp>
        <p:nvSpPr>
          <p:cNvPr id="494" name="Content Placeholder 2"/>
          <p:cNvSpPr txBox="1"/>
          <p:nvPr/>
        </p:nvSpPr>
        <p:spPr>
          <a:xfrm>
            <a:off x="2400300" y="1669365"/>
            <a:ext cx="1517055" cy="523241"/>
          </a:xfrm>
          <a:prstGeom prst="rect">
            <a:avLst/>
          </a:prstGeom>
          <a:ln w="2540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500"/>
              </a:spcBef>
              <a:defRPr sz="2800">
                <a:solidFill>
                  <a:schemeClr val="accent2">
                    <a:satOff val="-4966"/>
                    <a:lumOff val="-10549"/>
                  </a:schemeClr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Prévues</a:t>
            </a:r>
          </a:p>
        </p:txBody>
      </p:sp>
      <p:sp>
        <p:nvSpPr>
          <p:cNvPr id="495" name="(en tant qu’employeur)"/>
          <p:cNvSpPr txBox="1"/>
          <p:nvPr/>
        </p:nvSpPr>
        <p:spPr>
          <a:xfrm>
            <a:off x="4076186" y="4605567"/>
            <a:ext cx="2109228" cy="345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500"/>
              </a:spcBef>
              <a:defRPr sz="17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2800"/>
            </a:pPr>
            <a:r>
              <a:rPr sz="1700"/>
              <a:t>(en tant qu’employeur)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principes (1/2) </a:t>
            </a:r>
          </a:p>
        </p:txBody>
      </p:sp>
      <p:sp>
        <p:nvSpPr>
          <p:cNvPr id="233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4" name="ZoneTexte 8"/>
          <p:cNvSpPr txBox="1"/>
          <p:nvPr/>
        </p:nvSpPr>
        <p:spPr>
          <a:xfrm>
            <a:off x="2482389" y="1973853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cotisations de l’année courante paient les prestations de cette même année.      </a:t>
            </a:r>
          </a:p>
        </p:txBody>
      </p:sp>
      <p:sp>
        <p:nvSpPr>
          <p:cNvPr id="235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par répartition</a:t>
            </a:r>
          </a:p>
        </p:txBody>
      </p:sp>
      <p:sp>
        <p:nvSpPr>
          <p:cNvPr id="236" name="Content Placeholder 2"/>
          <p:cNvSpPr txBox="1"/>
          <p:nvPr/>
        </p:nvSpPr>
        <p:spPr>
          <a:xfrm>
            <a:off x="304800" y="2881454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Régime à prestations définies</a:t>
            </a:r>
          </a:p>
        </p:txBody>
      </p:sp>
      <p:sp>
        <p:nvSpPr>
          <p:cNvPr id="237" name="ZoneTexte 8"/>
          <p:cNvSpPr txBox="1"/>
          <p:nvPr/>
        </p:nvSpPr>
        <p:spPr>
          <a:xfrm>
            <a:off x="2482389" y="3534625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9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Les prestations sont fixées et ne dépendent pas des autres paramètres (croissance économique, nb de retraités…).</a:t>
            </a:r>
          </a:p>
        </p:txBody>
      </p:sp>
      <p:sp>
        <p:nvSpPr>
          <p:cNvPr id="238" name="Content Placeholder 2"/>
          <p:cNvSpPr txBox="1"/>
          <p:nvPr/>
        </p:nvSpPr>
        <p:spPr>
          <a:xfrm>
            <a:off x="304800" y="4569656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Prestations « à taux plein » : </a:t>
            </a:r>
          </a:p>
        </p:txBody>
      </p:sp>
      <p:sp>
        <p:nvSpPr>
          <p:cNvPr id="239" name="ZoneTexte 8"/>
          <p:cNvSpPr txBox="1"/>
          <p:nvPr/>
        </p:nvSpPr>
        <p:spPr>
          <a:xfrm>
            <a:off x="2482389" y="5256794"/>
            <a:ext cx="6007605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Âge de départ en retraite.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Durée de cotisation (nb de trimestres).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Références (pour aller plus loin)</a:t>
            </a:r>
          </a:p>
        </p:txBody>
      </p:sp>
      <p:sp>
        <p:nvSpPr>
          <p:cNvPr id="498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99" name="Content Placeholder 2"/>
          <p:cNvSpPr txBox="1"/>
          <p:nvPr/>
        </p:nvSpPr>
        <p:spPr>
          <a:xfrm>
            <a:off x="455587" y="1098045"/>
            <a:ext cx="8812412" cy="438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Projet de loi</a:t>
            </a:r>
            <a:br/>
            <a:r>
              <a:t>                 </a:t>
            </a:r>
            <a:r>
              <a:rPr sz="1400"/>
              <a:t>https://www.marianne.net/societe/exclusif-le-texte-integral-du-projet-de-loi-de-reforme-des-retraites</a:t>
            </a:r>
          </a:p>
          <a:p>
            <a:pPr>
              <a:spcBef>
                <a:spcPts val="1500"/>
              </a:spcBef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Rapports du COR</a:t>
            </a:r>
            <a:r>
              <a:rPr sz="1400"/>
              <a:t>                                                               https://www.cor-retraites.fr/documents</a:t>
            </a:r>
          </a:p>
          <a:p>
            <a:pPr>
              <a:spcBef>
                <a:spcPts val="1500"/>
              </a:spcBef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Rapport Delevoye                         </a:t>
            </a:r>
            <a:r>
              <a:rPr sz="1400"/>
              <a:t>https://reforme-retraite.gouv.fr/IMG/pdf/retraite_01-09_leger.pdf</a:t>
            </a:r>
          </a:p>
          <a:p>
            <a:pPr>
              <a:spcBef>
                <a:spcPts val="1500"/>
              </a:spcBef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Anne Lavigne (Prof. économie, Orléans)           </a:t>
            </a:r>
            <a:r>
              <a:rPr sz="1400"/>
              <a:t>https://legizmoblog.blogspot.com/</a:t>
            </a:r>
          </a:p>
          <a:p>
            <a:pPr>
              <a:spcBef>
                <a:spcPts val="1500"/>
              </a:spcBef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Michael Zemmour (MdC économie, Lille 1)      </a:t>
            </a:r>
            <a:r>
              <a:rPr sz="1400"/>
              <a:t>https://sites.google.com/site/mzemmour/</a:t>
            </a:r>
            <a:br>
              <a:rPr sz="1400"/>
            </a:br>
            <a:r>
              <a:rPr sz="1400"/>
              <a:t>                                                                                                       https://www.youtube.com/watch?v=iJKVd609iGU</a:t>
            </a:r>
          </a:p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rPr sz="2100"/>
              <a:t>Guillaume Duval (Alternatives économiques)   </a:t>
            </a:r>
            <a:r>
              <a:rPr sz="1400"/>
              <a:t>https://www.alternatives-economiques.fr/</a:t>
            </a:r>
          </a:p>
          <a:p>
            <a:pPr>
              <a:spcBef>
                <a:spcPts val="1500"/>
              </a:spcBef>
              <a:defRPr sz="2400">
                <a:latin typeface="Gill Sans"/>
                <a:ea typeface="Gill Sans"/>
                <a:cs typeface="Gill Sans"/>
                <a:sym typeface="Gill Sans"/>
              </a:defRPr>
            </a:pPr>
            <a:r>
              <a:rPr sz="2100"/>
              <a:t>Bruno Scherrer (chercheur INRIA)                 </a:t>
            </a:r>
            <a:r>
              <a:rPr sz="1400"/>
              <a:t>https://blogs.mediapart.fr/bruno-scherrer</a:t>
            </a:r>
            <a:br>
              <a:rPr sz="1400"/>
            </a:br>
            <a:r>
              <a:rPr sz="1400"/>
              <a:t>                                                                                                      https://github.com/brunoscherrer/retraites</a:t>
            </a:r>
            <a:br>
              <a:rPr sz="1400"/>
            </a:br>
            <a:r>
              <a:rPr sz="2100"/>
              <a:t>Thomas Piketty (Directeur d’études EHESS)    </a:t>
            </a:r>
            <a:r>
              <a:rPr sz="1400"/>
              <a:t>https://www.lemonde.fr/blog/piketty/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principes (2/2) </a:t>
            </a:r>
          </a:p>
        </p:txBody>
      </p:sp>
      <p:sp>
        <p:nvSpPr>
          <p:cNvPr id="242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3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Un système égal ? Juste 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principes (2/2) </a:t>
            </a:r>
          </a:p>
        </p:txBody>
      </p:sp>
      <p:sp>
        <p:nvSpPr>
          <p:cNvPr id="24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7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Un système égal ? Juste ?</a:t>
            </a:r>
          </a:p>
        </p:txBody>
      </p:sp>
      <p:sp>
        <p:nvSpPr>
          <p:cNvPr id="248" name="Content Placeholder 2"/>
          <p:cNvSpPr txBox="1"/>
          <p:nvPr/>
        </p:nvSpPr>
        <p:spPr>
          <a:xfrm>
            <a:off x="546100" y="2186807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Environ 40 régimes distincts !</a:t>
            </a:r>
          </a:p>
        </p:txBody>
      </p:sp>
      <p:sp>
        <p:nvSpPr>
          <p:cNvPr id="249" name="ZoneTexte 8"/>
          <p:cNvSpPr txBox="1"/>
          <p:nvPr/>
        </p:nvSpPr>
        <p:spPr>
          <a:xfrm>
            <a:off x="272589" y="2806152"/>
            <a:ext cx="6007605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Régime général + Agirc-Arrco.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Fonctionnaires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Militaires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Policiers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250" name="ZoneTexte 8"/>
          <p:cNvSpPr txBox="1"/>
          <p:nvPr/>
        </p:nvSpPr>
        <p:spPr>
          <a:xfrm>
            <a:off x="4933489" y="2806152"/>
            <a:ext cx="3527186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SNCF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Opéra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Avocats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MSA (agriculteurs indépendants)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principes (2/2) </a:t>
            </a:r>
          </a:p>
        </p:txBody>
      </p:sp>
      <p:sp>
        <p:nvSpPr>
          <p:cNvPr id="253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4" name="Content Placeholder 2"/>
          <p:cNvSpPr txBox="1"/>
          <p:nvPr/>
        </p:nvSpPr>
        <p:spPr>
          <a:xfrm>
            <a:off x="304800" y="1193252"/>
            <a:ext cx="444142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Un système égal ? Juste ?</a:t>
            </a:r>
          </a:p>
        </p:txBody>
      </p:sp>
      <p:sp>
        <p:nvSpPr>
          <p:cNvPr id="255" name="Content Placeholder 2"/>
          <p:cNvSpPr txBox="1"/>
          <p:nvPr/>
        </p:nvSpPr>
        <p:spPr>
          <a:xfrm>
            <a:off x="546100" y="2186807"/>
            <a:ext cx="4697562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- Environ 40 régimes distincts !</a:t>
            </a:r>
          </a:p>
        </p:txBody>
      </p:sp>
      <p:sp>
        <p:nvSpPr>
          <p:cNvPr id="256" name="ZoneTexte 8"/>
          <p:cNvSpPr txBox="1"/>
          <p:nvPr/>
        </p:nvSpPr>
        <p:spPr>
          <a:xfrm>
            <a:off x="272589" y="2806152"/>
            <a:ext cx="6007605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Régime général + Agirc-Arrco.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Fonctionnaires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Militaires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Policiers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257" name="ZoneTexte 8"/>
          <p:cNvSpPr txBox="1"/>
          <p:nvPr/>
        </p:nvSpPr>
        <p:spPr>
          <a:xfrm>
            <a:off x="4933489" y="2806152"/>
            <a:ext cx="3527186" cy="142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SNCF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Opéra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Avocats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MSA (agriculteurs indépendants)</a:t>
            </a:r>
          </a:p>
          <a:p>
            <a:pPr marL="190500" indent="-190500">
              <a:buSzPct val="100000"/>
              <a:buChar char="-"/>
              <a:defRPr sz="1900">
                <a:latin typeface="Gill Sans"/>
                <a:ea typeface="Gill Sans"/>
                <a:cs typeface="Gill Sans"/>
                <a:sym typeface="Gill Sans"/>
              </a:defRPr>
            </a:pPr>
            <a:r>
              <a:t>…</a:t>
            </a:r>
          </a:p>
        </p:txBody>
      </p:sp>
      <p:sp>
        <p:nvSpPr>
          <p:cNvPr id="258" name="Content Placeholder 2"/>
          <p:cNvSpPr txBox="1"/>
          <p:nvPr/>
        </p:nvSpPr>
        <p:spPr>
          <a:xfrm>
            <a:off x="279399" y="4720897"/>
            <a:ext cx="8585201" cy="169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0736" indent="-280736">
              <a:spcBef>
                <a:spcPts val="1500"/>
              </a:spcBef>
              <a:buSzPct val="100000"/>
              <a:buChar char="-"/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Favorable aux salariés vs indépendants.</a:t>
            </a:r>
          </a:p>
          <a:p>
            <a:pPr marL="280736" indent="-280736">
              <a:spcBef>
                <a:spcPts val="1500"/>
              </a:spcBef>
              <a:buSzPct val="100000"/>
              <a:buChar char="-"/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Prise en compte des naissances pour les femmes.</a:t>
            </a:r>
          </a:p>
          <a:p>
            <a:pPr marL="280736" indent="-280736">
              <a:spcBef>
                <a:spcPts val="1500"/>
              </a:spcBef>
              <a:buSzPct val="100000"/>
              <a:buChar char="-"/>
              <a:defRPr sz="2100">
                <a:latin typeface="Gill Sans"/>
                <a:ea typeface="Gill Sans"/>
                <a:cs typeface="Gill Sans"/>
                <a:sym typeface="Gill Sans"/>
              </a:defRPr>
            </a:pPr>
            <a:r>
              <a:t>Prise en compte de certaines pénibilités via les différents régimes (carrières longues, handicap, etc.).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aspects financiers * </a:t>
            </a:r>
          </a:p>
        </p:txBody>
      </p:sp>
      <p:sp>
        <p:nvSpPr>
          <p:cNvPr id="261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2" name="Content Placeholder 2"/>
          <p:cNvSpPr txBox="1"/>
          <p:nvPr/>
        </p:nvSpPr>
        <p:spPr>
          <a:xfrm>
            <a:off x="304800" y="1193252"/>
            <a:ext cx="826466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Montant total des prestations : 320 Mds € (13.8 % PIB)</a:t>
            </a:r>
          </a:p>
        </p:txBody>
      </p:sp>
      <p:sp>
        <p:nvSpPr>
          <p:cNvPr id="263" name="ZoneTexte 8"/>
          <p:cNvSpPr txBox="1"/>
          <p:nvPr/>
        </p:nvSpPr>
        <p:spPr>
          <a:xfrm>
            <a:off x="1983716" y="6541712"/>
            <a:ext cx="714971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(*) Tous les montants de cette présentation sont exprimés en € constants, base 2018-2019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ontent Placeholder 2"/>
          <p:cNvSpPr txBox="1"/>
          <p:nvPr/>
        </p:nvSpPr>
        <p:spPr>
          <a:xfrm>
            <a:off x="1053063" y="199698"/>
            <a:ext cx="7499640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Régime(s) actuel(s) : aspects financiers * </a:t>
            </a:r>
          </a:p>
        </p:txBody>
      </p:sp>
      <p:sp>
        <p:nvSpPr>
          <p:cNvPr id="266" name="Straight Connector 36"/>
          <p:cNvSpPr/>
          <p:nvPr/>
        </p:nvSpPr>
        <p:spPr>
          <a:xfrm flipH="1" flipV="1">
            <a:off x="-1" y="897792"/>
            <a:ext cx="9144002" cy="1"/>
          </a:xfrm>
          <a:prstGeom prst="line">
            <a:avLst/>
          </a:prstGeom>
          <a:ln w="25400">
            <a:solidFill>
              <a:srgbClr val="95B3D7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7" name="Content Placeholder 2"/>
          <p:cNvSpPr txBox="1"/>
          <p:nvPr/>
        </p:nvSpPr>
        <p:spPr>
          <a:xfrm>
            <a:off x="304800" y="1193252"/>
            <a:ext cx="8264666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Montant total des prestations : 320 Mds € (13.8 % PIB)</a:t>
            </a:r>
          </a:p>
        </p:txBody>
      </p:sp>
      <p:sp>
        <p:nvSpPr>
          <p:cNvPr id="268" name="Content Placeholder 2"/>
          <p:cNvSpPr txBox="1"/>
          <p:nvPr/>
        </p:nvSpPr>
        <p:spPr>
          <a:xfrm>
            <a:off x="317500" y="1889693"/>
            <a:ext cx="8738394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500"/>
              </a:spcBef>
              <a:defRPr sz="2800">
                <a:latin typeface="Gill Sans"/>
                <a:ea typeface="Gill Sans"/>
                <a:cs typeface="Gill Sans"/>
                <a:sym typeface="Gill Sans"/>
              </a:defRPr>
            </a:pPr>
            <a:r>
              <a:t>Regime (quasi-)équilibré :  </a:t>
            </a:r>
            <a:r>
              <a:rPr sz="2400"/>
              <a:t>entre 7 et 17 Mds € de déficit en 2025</a:t>
            </a:r>
          </a:p>
        </p:txBody>
      </p:sp>
      <p:sp>
        <p:nvSpPr>
          <p:cNvPr id="269" name="ZoneTexte 8"/>
          <p:cNvSpPr txBox="1"/>
          <p:nvPr/>
        </p:nvSpPr>
        <p:spPr>
          <a:xfrm>
            <a:off x="1983716" y="6541712"/>
            <a:ext cx="714971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5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r>
              <a:t>(*) Tous les montants de cette présentation sont exprimés en € constants, base 2018-2019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">
  <a:themeElements>
    <a:clrScheme name="Pers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erso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ers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erso">
  <a:themeElements>
    <a:clrScheme name="Pers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erso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ers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1776</Words>
  <Application>Microsoft Macintosh PowerPoint</Application>
  <PresentationFormat>Présentation à l'écran (4:3)</PresentationFormat>
  <Paragraphs>281</Paragraphs>
  <Slides>40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6" baseType="lpstr">
      <vt:lpstr>Arial</vt:lpstr>
      <vt:lpstr>Calibri</vt:lpstr>
      <vt:lpstr>Gill Sans</vt:lpstr>
      <vt:lpstr>Helvetica Light</vt:lpstr>
      <vt:lpstr>Times New Roman</vt:lpstr>
      <vt:lpstr>Perso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Antonin</cp:lastModifiedBy>
  <cp:revision>1</cp:revision>
  <dcterms:modified xsi:type="dcterms:W3CDTF">2020-01-28T21:20:24Z</dcterms:modified>
</cp:coreProperties>
</file>